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64" r:id="rId4"/>
    <p:sldId id="258" r:id="rId5"/>
    <p:sldId id="259" r:id="rId6"/>
    <p:sldId id="291" r:id="rId7"/>
    <p:sldId id="328" r:id="rId8"/>
    <p:sldId id="329" r:id="rId9"/>
    <p:sldId id="330" r:id="rId10"/>
    <p:sldId id="331" r:id="rId11"/>
    <p:sldId id="332" r:id="rId12"/>
    <p:sldId id="333" r:id="rId13"/>
    <p:sldId id="334" r:id="rId14"/>
    <p:sldId id="335" r:id="rId15"/>
    <p:sldId id="378" r:id="rId16"/>
    <p:sldId id="362" r:id="rId17"/>
    <p:sldId id="363" r:id="rId18"/>
    <p:sldId id="346" r:id="rId19"/>
    <p:sldId id="364" r:id="rId20"/>
    <p:sldId id="377" r:id="rId21"/>
    <p:sldId id="367" r:id="rId22"/>
    <p:sldId id="365" r:id="rId23"/>
    <p:sldId id="366" r:id="rId24"/>
    <p:sldId id="349" r:id="rId25"/>
    <p:sldId id="375" r:id="rId26"/>
    <p:sldId id="376" r:id="rId27"/>
    <p:sldId id="352" r:id="rId28"/>
    <p:sldId id="353" r:id="rId29"/>
    <p:sldId id="354" r:id="rId30"/>
    <p:sldId id="358" r:id="rId31"/>
    <p:sldId id="359" r:id="rId32"/>
    <p:sldId id="360" r:id="rId33"/>
    <p:sldId id="361" r:id="rId34"/>
    <p:sldId id="342" r:id="rId35"/>
    <p:sldId id="343" r:id="rId36"/>
    <p:sldId id="370" r:id="rId37"/>
    <p:sldId id="374" r:id="rId3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varScale="1">
        <p:scale>
          <a:sx n="87" d="100"/>
          <a:sy n="87"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Users\cung\Documents\kinh%20te&#770;&#769;%20vie&#803;&#770;t%20nam%202023\Quarterly%20GDP%20growth%20-%20%20201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cung\Documents\ba&#768;i%20trinh%20bay%20cho%20hh%20dn%2012%20HCM\xua&#770;&#769;t%20kha&#770;&#777;u%20ha&#768;ng%20tha&#769;ng%20202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cung\Downloads\02-Bieu-so-lieu-9-thang-202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cung\Documents\kinh%20te&#770;&#769;%20vie&#803;&#770;t%20nam%202023\ta&#774;ng%20khu%20vu&#795;&#803;c%20dich%20vu&#80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cung\Documents\kinh%20te&#770;&#769;%20vie&#803;&#770;t%20nam%202023\mo&#803;&#770;t%20so&#770;&#769;%20chi&#777;%20tie&#770;u%20202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cung\Documents\kinh%20te&#770;&#769;%20vie&#803;&#770;t%20nam%202023\mo&#803;&#770;t%20so&#770;&#769;%20chi&#777;%20tie&#770;u%20202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cung\Documents\kinh%20te&#770;&#769;%20vie&#803;&#770;t%20nam%202023\mo&#803;&#770;t%20so&#770;&#769;%20chi&#777;%20tie&#770;u%20202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cung\Documents\kinh%20te&#770;&#769;%20vie&#803;&#770;t%20nam%202023\&#273;a&#770;u%20tu&#795;%202011-202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cung\Documents\kinh%20te&#770;&#769;%20vie&#803;&#770;t%20nam%202023\so&#770;%20lie&#803;&#770;u%20ta&#774;ng%20GDP1991-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cung\Documents\kinh%20te&#770;&#769;%20vie&#803;&#770;t%20nam%202023\la&#803;m%20pha&#769;t%20tu&#795;&#768;%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cung\Downloads\02-Bieu-so-lieu-9-thang-202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cung\Documents\kinh%20te&#770;&#769;%20vie&#803;&#770;t%20nam%202023\so&#770;%20lie&#803;&#770;u%20ta&#774;ng%20GDP1991-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cung\Downloads\02-Bieu-so-lieu-9-thang-2023.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cung\Downloads\02-Bieu-so-lieu-9-thang-2023.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cung\Downloads\02-Bieu-so-lieu-9-thang-2023.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ung\Downloads\02-Bieu-so-lieu-9-thang-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cung\Documents\kinh%20te&#770;&#769;%20vie&#803;&#770;t%20nam%202023\Quarterly%20GDP%20growth%20-%20%20201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cung\Documents\kinh%20te&#770;&#769;%20vie&#803;&#770;t%20nam%202023\chi&#777;%20so&#770;&#769;%20sn%20co&#770;ng%20nghie&#803;&#770;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cung\Documents\ba&#768;i%20trinh%20bay%20cho%20hh%20dn%2012%20HCM\Du%20lieu%20kinh%20te%20thang%208.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cung\Documents\kinh%20te&#770;&#769;%20vie&#803;&#770;t%20nam%202023\TO&#770;C%20&#272;O&#803;&#770;%20TA&#774;NG%20IPP.VA%202016-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cung\Downloads\02-Bieu-so-lieu-9-thang-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cung\Documents\kinh%20te&#770;&#769;%20vie&#803;&#770;t%20nam%202023\ca&#769;c%20chi&#777;%20so&#770;&#769;%20kinh%20te&#770;&#769;%20ha&#768;ng%20tha&#769;ng%20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a:t>GDP growth theo quý 2018-2023</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Sheet5!$B$1</c:f>
              <c:strCache>
                <c:ptCount val="1"/>
                <c:pt idx="0">
                  <c:v>GDP growth</c:v>
                </c:pt>
              </c:strCache>
            </c:strRef>
          </c:tx>
          <c:spPr>
            <a:ln w="34925" cap="rnd">
              <a:solidFill>
                <a:schemeClr val="lt1"/>
              </a:solidFill>
              <a:round/>
            </a:ln>
            <a:effectLst>
              <a:outerShdw dist="25400" dir="2700000" algn="tl" rotWithShape="0">
                <a:schemeClr val="accent1"/>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Sheet5!$A$2:$A$24</c:f>
              <c:strCache>
                <c:ptCount val="23"/>
                <c:pt idx="0">
                  <c:v>QI-2018</c:v>
                </c:pt>
                <c:pt idx="1">
                  <c:v>QII-2018</c:v>
                </c:pt>
                <c:pt idx="2">
                  <c:v>QIII-2018</c:v>
                </c:pt>
                <c:pt idx="3">
                  <c:v>QIV-2018</c:v>
                </c:pt>
                <c:pt idx="4">
                  <c:v>QI-2019</c:v>
                </c:pt>
                <c:pt idx="5">
                  <c:v>QII-2019</c:v>
                </c:pt>
                <c:pt idx="6">
                  <c:v>QIII-2019</c:v>
                </c:pt>
                <c:pt idx="7">
                  <c:v>QIV-2019</c:v>
                </c:pt>
                <c:pt idx="8">
                  <c:v>QI-2020</c:v>
                </c:pt>
                <c:pt idx="9">
                  <c:v>QII-2020</c:v>
                </c:pt>
                <c:pt idx="10">
                  <c:v>QIII-2020</c:v>
                </c:pt>
                <c:pt idx="11">
                  <c:v>QIV-2020</c:v>
                </c:pt>
                <c:pt idx="12">
                  <c:v>QI-2021</c:v>
                </c:pt>
                <c:pt idx="13">
                  <c:v>QII-2021</c:v>
                </c:pt>
                <c:pt idx="14">
                  <c:v>QIII-2021</c:v>
                </c:pt>
                <c:pt idx="15">
                  <c:v>QIV-2021</c:v>
                </c:pt>
                <c:pt idx="16">
                  <c:v>QI-2022</c:v>
                </c:pt>
                <c:pt idx="17">
                  <c:v>QII-2022</c:v>
                </c:pt>
                <c:pt idx="18">
                  <c:v>QIII-2022</c:v>
                </c:pt>
                <c:pt idx="19">
                  <c:v>QIV-2022</c:v>
                </c:pt>
                <c:pt idx="20">
                  <c:v>QuýI.23</c:v>
                </c:pt>
                <c:pt idx="21">
                  <c:v>QuýII.23</c:v>
                </c:pt>
                <c:pt idx="22">
                  <c:v>Quý III.23</c:v>
                </c:pt>
              </c:strCache>
            </c:strRef>
          </c:cat>
          <c:val>
            <c:numRef>
              <c:f>Sheet5!$B$2:$B$24</c:f>
              <c:numCache>
                <c:formatCode>0.00</c:formatCode>
                <c:ptCount val="23"/>
                <c:pt idx="0">
                  <c:v>7.45</c:v>
                </c:pt>
                <c:pt idx="1">
                  <c:v>6.79</c:v>
                </c:pt>
                <c:pt idx="2">
                  <c:v>6.88</c:v>
                </c:pt>
                <c:pt idx="3" formatCode="General">
                  <c:v>7.31</c:v>
                </c:pt>
                <c:pt idx="4" formatCode="General">
                  <c:v>6.79</c:v>
                </c:pt>
                <c:pt idx="5" formatCode="General">
                  <c:v>6.71</c:v>
                </c:pt>
                <c:pt idx="6" formatCode="General">
                  <c:v>7.31</c:v>
                </c:pt>
                <c:pt idx="7" formatCode="General">
                  <c:v>6.97</c:v>
                </c:pt>
                <c:pt idx="8" formatCode="General">
                  <c:v>3.82</c:v>
                </c:pt>
                <c:pt idx="9" formatCode="General">
                  <c:v>0.36</c:v>
                </c:pt>
                <c:pt idx="10" formatCode="General">
                  <c:v>2.62</c:v>
                </c:pt>
                <c:pt idx="11" formatCode="General">
                  <c:v>4.4800000000000004</c:v>
                </c:pt>
                <c:pt idx="12" formatCode="General">
                  <c:v>4.4800000000000004</c:v>
                </c:pt>
                <c:pt idx="13" formatCode="General">
                  <c:v>6.61</c:v>
                </c:pt>
                <c:pt idx="14" formatCode="General">
                  <c:v>-6.17</c:v>
                </c:pt>
                <c:pt idx="15" formatCode="General">
                  <c:v>5.22</c:v>
                </c:pt>
                <c:pt idx="16" formatCode="General">
                  <c:v>5.03</c:v>
                </c:pt>
                <c:pt idx="17" formatCode="General">
                  <c:v>7.72</c:v>
                </c:pt>
                <c:pt idx="18" formatCode="General">
                  <c:v>13.67</c:v>
                </c:pt>
                <c:pt idx="19" formatCode="General">
                  <c:v>5.92</c:v>
                </c:pt>
                <c:pt idx="20" formatCode="General">
                  <c:v>3.32</c:v>
                </c:pt>
                <c:pt idx="21" formatCode="General">
                  <c:v>4.17</c:v>
                </c:pt>
                <c:pt idx="22" formatCode="General">
                  <c:v>5.33</c:v>
                </c:pt>
              </c:numCache>
            </c:numRef>
          </c:val>
          <c:smooth val="0"/>
          <c:extLst xmlns:c16r2="http://schemas.microsoft.com/office/drawing/2015/06/chart">
            <c:ext xmlns:c16="http://schemas.microsoft.com/office/drawing/2014/chart" uri="{C3380CC4-5D6E-409C-BE32-E72D297353CC}">
              <c16:uniqueId val="{00000000-04F5-024A-A984-B7BE19042B97}"/>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2097528432"/>
        <c:axId val="2097523536"/>
      </c:lineChart>
      <c:catAx>
        <c:axId val="2097528432"/>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n-US"/>
          </a:p>
        </c:txPr>
        <c:crossAx val="2097523536"/>
        <c:crosses val="autoZero"/>
        <c:auto val="1"/>
        <c:lblAlgn val="ctr"/>
        <c:lblOffset val="100"/>
        <c:noMultiLvlLbl val="0"/>
      </c:catAx>
      <c:valAx>
        <c:axId val="209752353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20975284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a:t>TĂNG TRƯỞNG XK HÀNG THÁNG SO VỚI THÁNG TRƯỚC VÀ CÙNG KỲ NĂM TRƯỚC</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So với tháng trước</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Sheet1!$B$1:$J$1</c:f>
              <c:strCache>
                <c:ptCount val="9"/>
                <c:pt idx="0">
                  <c:v>T1</c:v>
                </c:pt>
                <c:pt idx="1">
                  <c:v>T2</c:v>
                </c:pt>
                <c:pt idx="2">
                  <c:v>T3</c:v>
                </c:pt>
                <c:pt idx="3">
                  <c:v>T4</c:v>
                </c:pt>
                <c:pt idx="4">
                  <c:v>T5</c:v>
                </c:pt>
                <c:pt idx="5">
                  <c:v>T6</c:v>
                </c:pt>
                <c:pt idx="6">
                  <c:v>T7</c:v>
                </c:pt>
                <c:pt idx="7">
                  <c:v>T8</c:v>
                </c:pt>
                <c:pt idx="8">
                  <c:v>T9</c:v>
                </c:pt>
              </c:strCache>
            </c:strRef>
          </c:cat>
          <c:val>
            <c:numRef>
              <c:f>Sheet1!$B$2:$J$2</c:f>
              <c:numCache>
                <c:formatCode>General</c:formatCode>
                <c:ptCount val="9"/>
                <c:pt idx="0">
                  <c:v>-13.6</c:v>
                </c:pt>
                <c:pt idx="1">
                  <c:v>9.8000000000000007</c:v>
                </c:pt>
                <c:pt idx="2">
                  <c:v>13.5</c:v>
                </c:pt>
                <c:pt idx="3">
                  <c:v>-7.3</c:v>
                </c:pt>
                <c:pt idx="4">
                  <c:v>4.3</c:v>
                </c:pt>
                <c:pt idx="5">
                  <c:v>4.5</c:v>
                </c:pt>
                <c:pt idx="6">
                  <c:v>0.8</c:v>
                </c:pt>
                <c:pt idx="7">
                  <c:v>9.6</c:v>
                </c:pt>
                <c:pt idx="8">
                  <c:v>-4.0999999999999996</c:v>
                </c:pt>
              </c:numCache>
            </c:numRef>
          </c:val>
          <c:smooth val="0"/>
          <c:extLst xmlns:c16r2="http://schemas.microsoft.com/office/drawing/2015/06/chart">
            <c:ext xmlns:c16="http://schemas.microsoft.com/office/drawing/2014/chart" uri="{C3380CC4-5D6E-409C-BE32-E72D297353CC}">
              <c16:uniqueId val="{00000000-EBA2-E345-A1BF-F697E6E5979E}"/>
            </c:ext>
          </c:extLst>
        </c:ser>
        <c:ser>
          <c:idx val="1"/>
          <c:order val="1"/>
          <c:tx>
            <c:strRef>
              <c:f>Sheet1!$A$3</c:f>
              <c:strCache>
                <c:ptCount val="1"/>
                <c:pt idx="0">
                  <c:v>So với cùng ky năm trước</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Sheet1!$B$1:$J$1</c:f>
              <c:strCache>
                <c:ptCount val="9"/>
                <c:pt idx="0">
                  <c:v>T1</c:v>
                </c:pt>
                <c:pt idx="1">
                  <c:v>T2</c:v>
                </c:pt>
                <c:pt idx="2">
                  <c:v>T3</c:v>
                </c:pt>
                <c:pt idx="3">
                  <c:v>T4</c:v>
                </c:pt>
                <c:pt idx="4">
                  <c:v>T5</c:v>
                </c:pt>
                <c:pt idx="5">
                  <c:v>T6</c:v>
                </c:pt>
                <c:pt idx="6">
                  <c:v>T7</c:v>
                </c:pt>
                <c:pt idx="7">
                  <c:v>T8</c:v>
                </c:pt>
                <c:pt idx="8">
                  <c:v>T9</c:v>
                </c:pt>
              </c:strCache>
            </c:strRef>
          </c:cat>
          <c:val>
            <c:numRef>
              <c:f>Sheet1!$B$3:$J$3</c:f>
              <c:numCache>
                <c:formatCode>General</c:formatCode>
                <c:ptCount val="9"/>
                <c:pt idx="0">
                  <c:v>-21.3</c:v>
                </c:pt>
                <c:pt idx="1">
                  <c:v>-11</c:v>
                </c:pt>
                <c:pt idx="2">
                  <c:v>-14.8</c:v>
                </c:pt>
                <c:pt idx="3">
                  <c:v>-17.100000000000001</c:v>
                </c:pt>
                <c:pt idx="4">
                  <c:v>-5.9</c:v>
                </c:pt>
                <c:pt idx="5">
                  <c:v>-11.4</c:v>
                </c:pt>
                <c:pt idx="6">
                  <c:v>-3.5</c:v>
                </c:pt>
                <c:pt idx="7">
                  <c:v>-6.5</c:v>
                </c:pt>
                <c:pt idx="8">
                  <c:v>4.5999999999999996</c:v>
                </c:pt>
              </c:numCache>
            </c:numRef>
          </c:val>
          <c:smooth val="0"/>
          <c:extLst xmlns:c16r2="http://schemas.microsoft.com/office/drawing/2015/06/chart">
            <c:ext xmlns:c16="http://schemas.microsoft.com/office/drawing/2014/chart" uri="{C3380CC4-5D6E-409C-BE32-E72D297353CC}">
              <c16:uniqueId val="{00000001-EBA2-E345-A1BF-F697E6E5979E}"/>
            </c:ext>
          </c:extLst>
        </c:ser>
        <c:dLbls>
          <c:dLblPos val="ctr"/>
          <c:showLegendKey val="0"/>
          <c:showVal val="1"/>
          <c:showCatName val="0"/>
          <c:showSerName val="0"/>
          <c:showPercent val="0"/>
          <c:showBubbleSize val="0"/>
        </c:dLbls>
        <c:marker val="1"/>
        <c:smooth val="0"/>
        <c:axId val="89467136"/>
        <c:axId val="89470944"/>
      </c:lineChart>
      <c:catAx>
        <c:axId val="894671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9470944"/>
        <c:crosses val="autoZero"/>
        <c:auto val="1"/>
        <c:lblAlgn val="ctr"/>
        <c:lblOffset val="100"/>
        <c:noMultiLvlLbl val="0"/>
      </c:catAx>
      <c:valAx>
        <c:axId val="894709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94671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Tăng trưởng kim ngạch xuất khẩu 9th2023 theo mặt hang chủ yếu</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'23.xuất khẩu tháng'!$B$9:$B$47</c:f>
              <c:strCache>
                <c:ptCount val="39"/>
                <c:pt idx="1">
                  <c:v>Khu vực kinh tế trong nước</c:v>
                </c:pt>
                <c:pt idx="2">
                  <c:v>Khu vực có vốn đầu tư NN</c:v>
                </c:pt>
                <c:pt idx="3">
                  <c:v>Dầu thô</c:v>
                </c:pt>
                <c:pt idx="4">
                  <c:v>Hàng hoá khác</c:v>
                </c:pt>
                <c:pt idx="5">
                  <c:v>Thủy sản </c:v>
                </c:pt>
                <c:pt idx="6">
                  <c:v>Rau quả</c:v>
                </c:pt>
                <c:pt idx="7">
                  <c:v>Hạt điều</c:v>
                </c:pt>
                <c:pt idx="8">
                  <c:v>Cà phê</c:v>
                </c:pt>
                <c:pt idx="9">
                  <c:v>Chè</c:v>
                </c:pt>
                <c:pt idx="10">
                  <c:v>Hạt tiêu</c:v>
                </c:pt>
                <c:pt idx="11">
                  <c:v>Gạo</c:v>
                </c:pt>
                <c:pt idx="12">
                  <c:v>Sắn và sản phẩm của sắn</c:v>
                </c:pt>
                <c:pt idx="13">
                  <c:v>Clanhke và xi măng</c:v>
                </c:pt>
                <c:pt idx="14">
                  <c:v>Dầu thô  </c:v>
                </c:pt>
                <c:pt idx="15">
                  <c:v>Xăng dầu</c:v>
                </c:pt>
                <c:pt idx="16">
                  <c:v>Hóa chất </c:v>
                </c:pt>
                <c:pt idx="17">
                  <c:v>Sản phẩm hóa chất</c:v>
                </c:pt>
                <c:pt idx="18">
                  <c:v>Chất dẻo nguyên liệu</c:v>
                </c:pt>
                <c:pt idx="19">
                  <c:v>Sản phẩm từ chất dẻo</c:v>
                </c:pt>
                <c:pt idx="20">
                  <c:v>Cao su</c:v>
                </c:pt>
                <c:pt idx="21">
                  <c:v>Túi xách, ví, va li, mũ, ô dù</c:v>
                </c:pt>
                <c:pt idx="22">
                  <c:v>Gỗ và sản phẩm gỗ</c:v>
                </c:pt>
                <c:pt idx="23">
                  <c:v>Giấy và các sản phẩm từ giấy</c:v>
                </c:pt>
                <c:pt idx="24">
                  <c:v>Xơ, sợi dệt các loại</c:v>
                </c:pt>
                <c:pt idx="25">
                  <c:v>Dệt, may</c:v>
                </c:pt>
                <c:pt idx="26">
                  <c:v>Giày dép</c:v>
                </c:pt>
                <c:pt idx="27">
                  <c:v>Nguyên phụ liệu dệt, may, da, giày</c:v>
                </c:pt>
                <c:pt idx="28">
                  <c:v>Sắt thép</c:v>
                </c:pt>
                <c:pt idx="29">
                  <c:v>Sản phẩm từ sắt thép</c:v>
                </c:pt>
                <c:pt idx="30">
                  <c:v>Kim loại thường khác và sản phẩm</c:v>
                </c:pt>
                <c:pt idx="31">
                  <c:v>Điện tử, máy tính và linh kiện</c:v>
                </c:pt>
                <c:pt idx="32">
                  <c:v>Điện thoại và linh kiện</c:v>
                </c:pt>
                <c:pt idx="33">
                  <c:v>Máy ảnh, máy quay phim và linh kiện</c:v>
                </c:pt>
                <c:pt idx="34">
                  <c:v>Máy móc thiết bị, dụng cụ PT khác</c:v>
                </c:pt>
                <c:pt idx="35">
                  <c:v>Dây điện và cáp điện</c:v>
                </c:pt>
                <c:pt idx="36">
                  <c:v>Phương tiện vận tải và phụ tùng</c:v>
                </c:pt>
                <c:pt idx="37">
                  <c:v>SP nội thất từ chất liệu khác gỗ</c:v>
                </c:pt>
                <c:pt idx="38">
                  <c:v>Đồ chơi, dụng cụ thể thao và bộ phận</c:v>
                </c:pt>
              </c:strCache>
            </c:strRef>
          </c:cat>
          <c:val>
            <c:numRef>
              <c:f>'23.xuất khẩu tháng'!$N$9:$N$47</c:f>
              <c:numCache>
                <c:formatCode>0.0</c:formatCode>
                <c:ptCount val="39"/>
                <c:pt idx="0">
                  <c:v>-8.2404300370643568</c:v>
                </c:pt>
                <c:pt idx="1">
                  <c:v>-5.7000100904948567</c:v>
                </c:pt>
                <c:pt idx="2">
                  <c:v>-9.1239710133699106</c:v>
                </c:pt>
                <c:pt idx="3">
                  <c:v>-11.666565174189344</c:v>
                </c:pt>
                <c:pt idx="4">
                  <c:v>-9.1044537628890509</c:v>
                </c:pt>
                <c:pt idx="5">
                  <c:v>-21.657967225148724</c:v>
                </c:pt>
                <c:pt idx="6">
                  <c:v>71.835655795523792</c:v>
                </c:pt>
                <c:pt idx="7">
                  <c:v>14.256359873508757</c:v>
                </c:pt>
                <c:pt idx="8">
                  <c:v>1.8578967979203043</c:v>
                </c:pt>
                <c:pt idx="9">
                  <c:v>-15.265748194138723</c:v>
                </c:pt>
                <c:pt idx="10">
                  <c:v>-11.069979565991801</c:v>
                </c:pt>
                <c:pt idx="11">
                  <c:v>40.404099173132892</c:v>
                </c:pt>
                <c:pt idx="12">
                  <c:v>-12.900005249425618</c:v>
                </c:pt>
                <c:pt idx="13">
                  <c:v>-2.5993003025963048</c:v>
                </c:pt>
                <c:pt idx="14">
                  <c:v>-11.666565174189344</c:v>
                </c:pt>
                <c:pt idx="15">
                  <c:v>-10.81885404450928</c:v>
                </c:pt>
                <c:pt idx="16">
                  <c:v>-25.25755594162716</c:v>
                </c:pt>
                <c:pt idx="17">
                  <c:v>-2.5883423592427732</c:v>
                </c:pt>
                <c:pt idx="18">
                  <c:v>-13.400375787752637</c:v>
                </c:pt>
                <c:pt idx="19">
                  <c:v>-12.417923404711573</c:v>
                </c:pt>
                <c:pt idx="20">
                  <c:v>-17.418310140341703</c:v>
                </c:pt>
                <c:pt idx="21">
                  <c:v>-10.365471776704936</c:v>
                </c:pt>
                <c:pt idx="22">
                  <c:v>-21.316016660915935</c:v>
                </c:pt>
                <c:pt idx="23">
                  <c:v>11.838632211249475</c:v>
                </c:pt>
                <c:pt idx="24">
                  <c:v>-13.05798630641776</c:v>
                </c:pt>
                <c:pt idx="25">
                  <c:v>-12.129644906053741</c:v>
                </c:pt>
                <c:pt idx="26">
                  <c:v>-18.192625531818834</c:v>
                </c:pt>
                <c:pt idx="27">
                  <c:v>-15.039400716140989</c:v>
                </c:pt>
                <c:pt idx="28">
                  <c:v>-4.046031724542658</c:v>
                </c:pt>
                <c:pt idx="29">
                  <c:v>-15.13896204999547</c:v>
                </c:pt>
                <c:pt idx="30">
                  <c:v>-13.589183007323655</c:v>
                </c:pt>
                <c:pt idx="31">
                  <c:v>-1.6726497916902616</c:v>
                </c:pt>
                <c:pt idx="32">
                  <c:v>-13.443533331789865</c:v>
                </c:pt>
                <c:pt idx="33">
                  <c:v>4.5461384347506169</c:v>
                </c:pt>
                <c:pt idx="34">
                  <c:v>-10.590810041838722</c:v>
                </c:pt>
                <c:pt idx="35">
                  <c:v>-2.6659380362821992</c:v>
                </c:pt>
                <c:pt idx="36">
                  <c:v>16.509729643303189</c:v>
                </c:pt>
                <c:pt idx="37">
                  <c:v>-15.52291797989902</c:v>
                </c:pt>
                <c:pt idx="38">
                  <c:v>-5.6332066374481684</c:v>
                </c:pt>
              </c:numCache>
            </c:numRef>
          </c:val>
          <c:extLst xmlns:c16r2="http://schemas.microsoft.com/office/drawing/2015/06/chart">
            <c:ext xmlns:c16="http://schemas.microsoft.com/office/drawing/2014/chart" uri="{C3380CC4-5D6E-409C-BE32-E72D297353CC}">
              <c16:uniqueId val="{00000000-31D4-7641-A29E-7DD939A807B4}"/>
            </c:ext>
          </c:extLst>
        </c:ser>
        <c:dLbls>
          <c:showLegendKey val="0"/>
          <c:showVal val="0"/>
          <c:showCatName val="0"/>
          <c:showSerName val="0"/>
          <c:showPercent val="0"/>
          <c:showBubbleSize val="0"/>
        </c:dLbls>
        <c:gapWidth val="219"/>
        <c:overlap val="-27"/>
        <c:axId val="89470400"/>
        <c:axId val="89468768"/>
      </c:barChart>
      <c:catAx>
        <c:axId val="8947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68768"/>
        <c:crosses val="autoZero"/>
        <c:auto val="1"/>
        <c:lblAlgn val="ctr"/>
        <c:lblOffset val="100"/>
        <c:noMultiLvlLbl val="0"/>
      </c:catAx>
      <c:valAx>
        <c:axId val="894687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70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 TĂNG TRƯỞNG GDP VÀ DỊCH VỤ HÀNG QUÝ 2016-2023</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tăng trưởng dịch vụ</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Sheet1!$A$2:$A$32</c:f>
              <c:strCache>
                <c:ptCount val="31"/>
                <c:pt idx="0">
                  <c:v>Q1.16</c:v>
                </c:pt>
                <c:pt idx="1">
                  <c:v>6.16</c:v>
                </c:pt>
                <c:pt idx="2">
                  <c:v>9.16</c:v>
                </c:pt>
                <c:pt idx="3">
                  <c:v>2016</c:v>
                </c:pt>
                <c:pt idx="4">
                  <c:v>Q1.17</c:v>
                </c:pt>
                <c:pt idx="5">
                  <c:v>6.17</c:v>
                </c:pt>
                <c:pt idx="6">
                  <c:v>9.17</c:v>
                </c:pt>
                <c:pt idx="7">
                  <c:v>2017</c:v>
                </c:pt>
                <c:pt idx="8">
                  <c:v>Q1.18</c:v>
                </c:pt>
                <c:pt idx="9">
                  <c:v>6.18</c:v>
                </c:pt>
                <c:pt idx="10">
                  <c:v>9.18</c:v>
                </c:pt>
                <c:pt idx="11">
                  <c:v>2018</c:v>
                </c:pt>
                <c:pt idx="12">
                  <c:v>Q1.19</c:v>
                </c:pt>
                <c:pt idx="13">
                  <c:v>6.19</c:v>
                </c:pt>
                <c:pt idx="14">
                  <c:v>9.19</c:v>
                </c:pt>
                <c:pt idx="15">
                  <c:v>2019</c:v>
                </c:pt>
                <c:pt idx="16">
                  <c:v>Q1.20</c:v>
                </c:pt>
                <c:pt idx="17">
                  <c:v>6.20</c:v>
                </c:pt>
                <c:pt idx="18">
                  <c:v>9.20</c:v>
                </c:pt>
                <c:pt idx="19">
                  <c:v>2020</c:v>
                </c:pt>
                <c:pt idx="20">
                  <c:v>Q1.21</c:v>
                </c:pt>
                <c:pt idx="21">
                  <c:v>6.21</c:v>
                </c:pt>
                <c:pt idx="22">
                  <c:v>9.21</c:v>
                </c:pt>
                <c:pt idx="23">
                  <c:v>2021</c:v>
                </c:pt>
                <c:pt idx="24">
                  <c:v>Q1.22</c:v>
                </c:pt>
                <c:pt idx="25">
                  <c:v>6.22</c:v>
                </c:pt>
                <c:pt idx="26">
                  <c:v>9.22</c:v>
                </c:pt>
                <c:pt idx="27">
                  <c:v>2022</c:v>
                </c:pt>
                <c:pt idx="28">
                  <c:v>Q1.23</c:v>
                </c:pt>
                <c:pt idx="29">
                  <c:v>Q2.23</c:v>
                </c:pt>
                <c:pt idx="30">
                  <c:v>Q3.23</c:v>
                </c:pt>
              </c:strCache>
            </c:strRef>
          </c:cat>
          <c:val>
            <c:numRef>
              <c:f>Sheet1!$B$2:$B$32</c:f>
              <c:numCache>
                <c:formatCode>General</c:formatCode>
                <c:ptCount val="31"/>
                <c:pt idx="0">
                  <c:v>6.13</c:v>
                </c:pt>
                <c:pt idx="1">
                  <c:v>6.35</c:v>
                </c:pt>
                <c:pt idx="2">
                  <c:v>6.66</c:v>
                </c:pt>
                <c:pt idx="3">
                  <c:v>6.98</c:v>
                </c:pt>
                <c:pt idx="4">
                  <c:v>6.52</c:v>
                </c:pt>
                <c:pt idx="5">
                  <c:v>6.85</c:v>
                </c:pt>
                <c:pt idx="6">
                  <c:v>7.25</c:v>
                </c:pt>
                <c:pt idx="7">
                  <c:v>7.44</c:v>
                </c:pt>
                <c:pt idx="8">
                  <c:v>6.7</c:v>
                </c:pt>
                <c:pt idx="9">
                  <c:v>6.9</c:v>
                </c:pt>
                <c:pt idx="10">
                  <c:v>6.89</c:v>
                </c:pt>
                <c:pt idx="11">
                  <c:v>7.03</c:v>
                </c:pt>
                <c:pt idx="12">
                  <c:v>6.5</c:v>
                </c:pt>
                <c:pt idx="13">
                  <c:v>6.69</c:v>
                </c:pt>
                <c:pt idx="14">
                  <c:v>6.85</c:v>
                </c:pt>
                <c:pt idx="15">
                  <c:v>7.3</c:v>
                </c:pt>
                <c:pt idx="16">
                  <c:v>3.27</c:v>
                </c:pt>
                <c:pt idx="17">
                  <c:v>0.56999999999999995</c:v>
                </c:pt>
                <c:pt idx="18">
                  <c:v>1.37</c:v>
                </c:pt>
                <c:pt idx="19">
                  <c:v>2.34</c:v>
                </c:pt>
                <c:pt idx="20">
                  <c:v>3.34</c:v>
                </c:pt>
                <c:pt idx="21">
                  <c:v>3.96</c:v>
                </c:pt>
                <c:pt idx="22">
                  <c:v>-0.69</c:v>
                </c:pt>
                <c:pt idx="23">
                  <c:v>1.22</c:v>
                </c:pt>
                <c:pt idx="24">
                  <c:v>4.58</c:v>
                </c:pt>
                <c:pt idx="25">
                  <c:v>6.6</c:v>
                </c:pt>
                <c:pt idx="26">
                  <c:v>10.57</c:v>
                </c:pt>
                <c:pt idx="27">
                  <c:v>9.99</c:v>
                </c:pt>
                <c:pt idx="28">
                  <c:v>6.79</c:v>
                </c:pt>
                <c:pt idx="29">
                  <c:v>6.11</c:v>
                </c:pt>
                <c:pt idx="30">
                  <c:v>7.3</c:v>
                </c:pt>
              </c:numCache>
            </c:numRef>
          </c:val>
          <c:smooth val="0"/>
          <c:extLst xmlns:c16r2="http://schemas.microsoft.com/office/drawing/2015/06/chart">
            <c:ext xmlns:c16="http://schemas.microsoft.com/office/drawing/2014/chart" uri="{C3380CC4-5D6E-409C-BE32-E72D297353CC}">
              <c16:uniqueId val="{00000000-DB1A-B14E-861D-A06701159A3D}"/>
            </c:ext>
          </c:extLst>
        </c:ser>
        <c:ser>
          <c:idx val="1"/>
          <c:order val="1"/>
          <c:tx>
            <c:strRef>
              <c:f>Sheet1!$C$1</c:f>
              <c:strCache>
                <c:ptCount val="1"/>
                <c:pt idx="0">
                  <c:v>Tăng GDP</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Sheet1!$A$2:$A$32</c:f>
              <c:strCache>
                <c:ptCount val="31"/>
                <c:pt idx="0">
                  <c:v>Q1.16</c:v>
                </c:pt>
                <c:pt idx="1">
                  <c:v>6.16</c:v>
                </c:pt>
                <c:pt idx="2">
                  <c:v>9.16</c:v>
                </c:pt>
                <c:pt idx="3">
                  <c:v>2016</c:v>
                </c:pt>
                <c:pt idx="4">
                  <c:v>Q1.17</c:v>
                </c:pt>
                <c:pt idx="5">
                  <c:v>6.17</c:v>
                </c:pt>
                <c:pt idx="6">
                  <c:v>9.17</c:v>
                </c:pt>
                <c:pt idx="7">
                  <c:v>2017</c:v>
                </c:pt>
                <c:pt idx="8">
                  <c:v>Q1.18</c:v>
                </c:pt>
                <c:pt idx="9">
                  <c:v>6.18</c:v>
                </c:pt>
                <c:pt idx="10">
                  <c:v>9.18</c:v>
                </c:pt>
                <c:pt idx="11">
                  <c:v>2018</c:v>
                </c:pt>
                <c:pt idx="12">
                  <c:v>Q1.19</c:v>
                </c:pt>
                <c:pt idx="13">
                  <c:v>6.19</c:v>
                </c:pt>
                <c:pt idx="14">
                  <c:v>9.19</c:v>
                </c:pt>
                <c:pt idx="15">
                  <c:v>2019</c:v>
                </c:pt>
                <c:pt idx="16">
                  <c:v>Q1.20</c:v>
                </c:pt>
                <c:pt idx="17">
                  <c:v>6.20</c:v>
                </c:pt>
                <c:pt idx="18">
                  <c:v>9.20</c:v>
                </c:pt>
                <c:pt idx="19">
                  <c:v>2020</c:v>
                </c:pt>
                <c:pt idx="20">
                  <c:v>Q1.21</c:v>
                </c:pt>
                <c:pt idx="21">
                  <c:v>6.21</c:v>
                </c:pt>
                <c:pt idx="22">
                  <c:v>9.21</c:v>
                </c:pt>
                <c:pt idx="23">
                  <c:v>2021</c:v>
                </c:pt>
                <c:pt idx="24">
                  <c:v>Q1.22</c:v>
                </c:pt>
                <c:pt idx="25">
                  <c:v>6.22</c:v>
                </c:pt>
                <c:pt idx="26">
                  <c:v>9.22</c:v>
                </c:pt>
                <c:pt idx="27">
                  <c:v>2022</c:v>
                </c:pt>
                <c:pt idx="28">
                  <c:v>Q1.23</c:v>
                </c:pt>
                <c:pt idx="29">
                  <c:v>Q2.23</c:v>
                </c:pt>
                <c:pt idx="30">
                  <c:v>Q3.23</c:v>
                </c:pt>
              </c:strCache>
            </c:strRef>
          </c:cat>
          <c:val>
            <c:numRef>
              <c:f>Sheet1!$C$2:$C$32</c:f>
              <c:numCache>
                <c:formatCode>General</c:formatCode>
                <c:ptCount val="31"/>
                <c:pt idx="0">
                  <c:v>5.46</c:v>
                </c:pt>
                <c:pt idx="1">
                  <c:v>5.52</c:v>
                </c:pt>
                <c:pt idx="2">
                  <c:v>5.93</c:v>
                </c:pt>
                <c:pt idx="3">
                  <c:v>6.21</c:v>
                </c:pt>
                <c:pt idx="4">
                  <c:v>5.0999999999999996</c:v>
                </c:pt>
                <c:pt idx="5">
                  <c:v>5.73</c:v>
                </c:pt>
                <c:pt idx="6">
                  <c:v>6.41</c:v>
                </c:pt>
                <c:pt idx="7">
                  <c:v>6.81</c:v>
                </c:pt>
                <c:pt idx="8">
                  <c:v>7.38</c:v>
                </c:pt>
                <c:pt idx="9">
                  <c:v>7.08</c:v>
                </c:pt>
                <c:pt idx="10">
                  <c:v>6.98</c:v>
                </c:pt>
                <c:pt idx="11">
                  <c:v>7.08</c:v>
                </c:pt>
                <c:pt idx="12">
                  <c:v>6.79</c:v>
                </c:pt>
                <c:pt idx="13">
                  <c:v>6.76</c:v>
                </c:pt>
                <c:pt idx="14">
                  <c:v>6.98</c:v>
                </c:pt>
                <c:pt idx="15">
                  <c:v>7.02</c:v>
                </c:pt>
                <c:pt idx="16">
                  <c:v>3.82</c:v>
                </c:pt>
                <c:pt idx="17">
                  <c:v>1.81</c:v>
                </c:pt>
                <c:pt idx="18">
                  <c:v>2.12</c:v>
                </c:pt>
                <c:pt idx="19">
                  <c:v>2.91</c:v>
                </c:pt>
                <c:pt idx="20">
                  <c:v>4.4800000000000004</c:v>
                </c:pt>
                <c:pt idx="21">
                  <c:v>5.64</c:v>
                </c:pt>
                <c:pt idx="22">
                  <c:v>1.42</c:v>
                </c:pt>
                <c:pt idx="23">
                  <c:v>2.58</c:v>
                </c:pt>
                <c:pt idx="24">
                  <c:v>5.03</c:v>
                </c:pt>
                <c:pt idx="25">
                  <c:v>6.42</c:v>
                </c:pt>
                <c:pt idx="26">
                  <c:v>8.83</c:v>
                </c:pt>
                <c:pt idx="27">
                  <c:v>8.02</c:v>
                </c:pt>
                <c:pt idx="28">
                  <c:v>3.32</c:v>
                </c:pt>
                <c:pt idx="29">
                  <c:v>4.17</c:v>
                </c:pt>
                <c:pt idx="30">
                  <c:v>5.33</c:v>
                </c:pt>
              </c:numCache>
            </c:numRef>
          </c:val>
          <c:smooth val="0"/>
          <c:extLst xmlns:c16r2="http://schemas.microsoft.com/office/drawing/2015/06/chart">
            <c:ext xmlns:c16="http://schemas.microsoft.com/office/drawing/2014/chart" uri="{C3380CC4-5D6E-409C-BE32-E72D297353CC}">
              <c16:uniqueId val="{00000002-DB1A-B14E-861D-A06701159A3D}"/>
            </c:ext>
          </c:extLst>
        </c:ser>
        <c:dLbls>
          <c:dLblPos val="ctr"/>
          <c:showLegendKey val="0"/>
          <c:showVal val="1"/>
          <c:showCatName val="0"/>
          <c:showSerName val="0"/>
          <c:showPercent val="0"/>
          <c:showBubbleSize val="0"/>
        </c:dLbls>
        <c:marker val="1"/>
        <c:smooth val="0"/>
        <c:axId val="89479648"/>
        <c:axId val="89472576"/>
      </c:lineChart>
      <c:catAx>
        <c:axId val="894796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9472576"/>
        <c:crosses val="autoZero"/>
        <c:auto val="1"/>
        <c:lblAlgn val="ctr"/>
        <c:lblOffset val="100"/>
        <c:noMultiLvlLbl val="0"/>
      </c:catAx>
      <c:valAx>
        <c:axId val="894725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94796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Khách quốc tế đến việt nam hang tháng 2022-2023</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Sheet3!$A$2</c:f>
              <c:strCache>
                <c:ptCount val="1"/>
                <c:pt idx="0">
                  <c:v>Khách quốc tế 2022</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Sheet3!$B$1:$M$1</c:f>
              <c:strCache>
                <c:ptCount val="12"/>
                <c:pt idx="0">
                  <c:v>T1</c:v>
                </c:pt>
                <c:pt idx="1">
                  <c:v>T2</c:v>
                </c:pt>
                <c:pt idx="2">
                  <c:v>T3</c:v>
                </c:pt>
                <c:pt idx="3">
                  <c:v>T4</c:v>
                </c:pt>
                <c:pt idx="4">
                  <c:v>T5</c:v>
                </c:pt>
                <c:pt idx="5">
                  <c:v>T6</c:v>
                </c:pt>
                <c:pt idx="6">
                  <c:v>T7</c:v>
                </c:pt>
                <c:pt idx="7">
                  <c:v>T8</c:v>
                </c:pt>
                <c:pt idx="8">
                  <c:v>T9</c:v>
                </c:pt>
                <c:pt idx="9">
                  <c:v>T10</c:v>
                </c:pt>
                <c:pt idx="10">
                  <c:v>T11</c:v>
                </c:pt>
                <c:pt idx="11">
                  <c:v>T12</c:v>
                </c:pt>
              </c:strCache>
            </c:strRef>
          </c:cat>
          <c:val>
            <c:numRef>
              <c:f>Sheet3!$B$2:$M$2</c:f>
              <c:numCache>
                <c:formatCode>General</c:formatCode>
                <c:ptCount val="12"/>
                <c:pt idx="0">
                  <c:v>19700</c:v>
                </c:pt>
                <c:pt idx="1">
                  <c:v>29500</c:v>
                </c:pt>
                <c:pt idx="2">
                  <c:v>41700</c:v>
                </c:pt>
                <c:pt idx="3">
                  <c:v>101400</c:v>
                </c:pt>
                <c:pt idx="4">
                  <c:v>172900</c:v>
                </c:pt>
                <c:pt idx="5">
                  <c:v>236700</c:v>
                </c:pt>
                <c:pt idx="6">
                  <c:v>352600</c:v>
                </c:pt>
                <c:pt idx="7">
                  <c:v>486400</c:v>
                </c:pt>
                <c:pt idx="8">
                  <c:v>431900</c:v>
                </c:pt>
                <c:pt idx="9">
                  <c:v>484400</c:v>
                </c:pt>
                <c:pt idx="10">
                  <c:v>596900</c:v>
                </c:pt>
                <c:pt idx="11">
                  <c:v>701100</c:v>
                </c:pt>
              </c:numCache>
            </c:numRef>
          </c:val>
          <c:smooth val="0"/>
          <c:extLst xmlns:c16r2="http://schemas.microsoft.com/office/drawing/2015/06/chart">
            <c:ext xmlns:c16="http://schemas.microsoft.com/office/drawing/2014/chart" uri="{C3380CC4-5D6E-409C-BE32-E72D297353CC}">
              <c16:uniqueId val="{00000000-479C-DC4E-BF40-03126A41E67F}"/>
            </c:ext>
          </c:extLst>
        </c:ser>
        <c:ser>
          <c:idx val="1"/>
          <c:order val="1"/>
          <c:tx>
            <c:strRef>
              <c:f>Sheet3!$A$3</c:f>
              <c:strCache>
                <c:ptCount val="1"/>
                <c:pt idx="0">
                  <c:v>Khách quốc tế 2023</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Sheet3!$B$1:$M$1</c:f>
              <c:strCache>
                <c:ptCount val="12"/>
                <c:pt idx="0">
                  <c:v>T1</c:v>
                </c:pt>
                <c:pt idx="1">
                  <c:v>T2</c:v>
                </c:pt>
                <c:pt idx="2">
                  <c:v>T3</c:v>
                </c:pt>
                <c:pt idx="3">
                  <c:v>T4</c:v>
                </c:pt>
                <c:pt idx="4">
                  <c:v>T5</c:v>
                </c:pt>
                <c:pt idx="5">
                  <c:v>T6</c:v>
                </c:pt>
                <c:pt idx="6">
                  <c:v>T7</c:v>
                </c:pt>
                <c:pt idx="7">
                  <c:v>T8</c:v>
                </c:pt>
                <c:pt idx="8">
                  <c:v>T9</c:v>
                </c:pt>
                <c:pt idx="9">
                  <c:v>T10</c:v>
                </c:pt>
                <c:pt idx="10">
                  <c:v>T11</c:v>
                </c:pt>
                <c:pt idx="11">
                  <c:v>T12</c:v>
                </c:pt>
              </c:strCache>
            </c:strRef>
          </c:cat>
          <c:val>
            <c:numRef>
              <c:f>Sheet3!$B$3:$M$3</c:f>
              <c:numCache>
                <c:formatCode>General</c:formatCode>
                <c:ptCount val="12"/>
                <c:pt idx="0">
                  <c:v>871200</c:v>
                </c:pt>
                <c:pt idx="1">
                  <c:v>933000</c:v>
                </c:pt>
                <c:pt idx="2">
                  <c:v>895400</c:v>
                </c:pt>
                <c:pt idx="3">
                  <c:v>984400</c:v>
                </c:pt>
                <c:pt idx="4">
                  <c:v>916300</c:v>
                </c:pt>
                <c:pt idx="5">
                  <c:v>975000</c:v>
                </c:pt>
                <c:pt idx="6">
                  <c:v>1000000</c:v>
                </c:pt>
                <c:pt idx="7">
                  <c:v>1200000</c:v>
                </c:pt>
                <c:pt idx="8">
                  <c:v>1000000</c:v>
                </c:pt>
              </c:numCache>
            </c:numRef>
          </c:val>
          <c:smooth val="0"/>
          <c:extLst xmlns:c16r2="http://schemas.microsoft.com/office/drawing/2015/06/chart">
            <c:ext xmlns:c16="http://schemas.microsoft.com/office/drawing/2014/chart" uri="{C3380CC4-5D6E-409C-BE32-E72D297353CC}">
              <c16:uniqueId val="{00000001-479C-DC4E-BF40-03126A41E67F}"/>
            </c:ext>
          </c:extLst>
        </c:ser>
        <c:dLbls>
          <c:dLblPos val="ctr"/>
          <c:showLegendKey val="0"/>
          <c:showVal val="1"/>
          <c:showCatName val="0"/>
          <c:showSerName val="0"/>
          <c:showPercent val="0"/>
          <c:showBubbleSize val="0"/>
        </c:dLbls>
        <c:smooth val="0"/>
        <c:axId val="89474752"/>
        <c:axId val="89473664"/>
      </c:lineChart>
      <c:catAx>
        <c:axId val="8947475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9473664"/>
        <c:crosses val="autoZero"/>
        <c:auto val="1"/>
        <c:lblAlgn val="ctr"/>
        <c:lblOffset val="100"/>
        <c:noMultiLvlLbl val="0"/>
      </c:catAx>
      <c:valAx>
        <c:axId val="8947366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9474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sz="1400" b="1" dirty="0" err="1"/>
              <a:t>Tốc</a:t>
            </a:r>
            <a:r>
              <a:rPr lang="en-US" sz="1400" b="1" dirty="0"/>
              <a:t> </a:t>
            </a:r>
            <a:r>
              <a:rPr lang="en-US" sz="1400" b="1" dirty="0" err="1"/>
              <a:t>độ</a:t>
            </a:r>
            <a:r>
              <a:rPr lang="en-US" sz="1400" b="1" dirty="0"/>
              <a:t> tang </a:t>
            </a:r>
            <a:r>
              <a:rPr lang="en-US" sz="1400" b="1" dirty="0" err="1"/>
              <a:t>khách</a:t>
            </a:r>
            <a:r>
              <a:rPr lang="en-US" sz="1400" b="1" dirty="0"/>
              <a:t> du </a:t>
            </a:r>
            <a:r>
              <a:rPr lang="en-US" sz="1400" b="1" dirty="0" err="1"/>
              <a:t>lịch</a:t>
            </a:r>
            <a:r>
              <a:rPr lang="en-US" sz="1400" b="1" dirty="0"/>
              <a:t> hang </a:t>
            </a:r>
            <a:r>
              <a:rPr lang="en-US" sz="1400" b="1" dirty="0" err="1"/>
              <a:t>tháng</a:t>
            </a:r>
            <a:r>
              <a:rPr lang="en-US" sz="1400" b="1" dirty="0"/>
              <a:t> so </a:t>
            </a:r>
            <a:r>
              <a:rPr lang="en-US" sz="1400" b="1" dirty="0" err="1"/>
              <a:t>với</a:t>
            </a:r>
            <a:r>
              <a:rPr lang="en-US" sz="1400" b="1" dirty="0"/>
              <a:t> </a:t>
            </a:r>
            <a:r>
              <a:rPr lang="en-US" sz="1400" b="1" dirty="0" err="1"/>
              <a:t>tháng</a:t>
            </a:r>
            <a:r>
              <a:rPr lang="en-US" sz="1400" b="1" dirty="0"/>
              <a:t> </a:t>
            </a:r>
            <a:r>
              <a:rPr lang="en-US" sz="1400" b="1" dirty="0" err="1"/>
              <a:t>trước</a:t>
            </a:r>
            <a:r>
              <a:rPr lang="en-US" sz="1400" b="1" dirty="0"/>
              <a:t> 2022-2023(%)</a:t>
            </a:r>
          </a:p>
        </c:rich>
      </c:tx>
      <c:overlay val="0"/>
      <c:spPr>
        <a:noFill/>
        <a:ln>
          <a:noFill/>
        </a:ln>
        <a:effectLst/>
      </c:spPr>
      <c:txPr>
        <a:bodyPr rot="0" spcFirstLastPara="1" vertOverflow="ellipsis" vert="horz" wrap="square" anchor="ctr" anchorCtr="1"/>
        <a:lstStyle/>
        <a:p>
          <a:pPr>
            <a:defRPr sz="1400" b="1"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lineChart>
        <c:grouping val="standard"/>
        <c:varyColors val="0"/>
        <c:ser>
          <c:idx val="0"/>
          <c:order val="0"/>
          <c:tx>
            <c:strRef>
              <c:f>Sheet3!$A$4</c:f>
              <c:strCache>
                <c:ptCount val="1"/>
                <c:pt idx="0">
                  <c:v>SO VỚI THÁNG TRƯỚC2022</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Sheet3!$B$1:$M$1</c:f>
              <c:strCache>
                <c:ptCount val="12"/>
                <c:pt idx="0">
                  <c:v>T1</c:v>
                </c:pt>
                <c:pt idx="1">
                  <c:v>T2</c:v>
                </c:pt>
                <c:pt idx="2">
                  <c:v>T3</c:v>
                </c:pt>
                <c:pt idx="3">
                  <c:v>T4</c:v>
                </c:pt>
                <c:pt idx="4">
                  <c:v>T5</c:v>
                </c:pt>
                <c:pt idx="5">
                  <c:v>T6</c:v>
                </c:pt>
                <c:pt idx="6">
                  <c:v>T7</c:v>
                </c:pt>
                <c:pt idx="7">
                  <c:v>T8</c:v>
                </c:pt>
                <c:pt idx="8">
                  <c:v>T9</c:v>
                </c:pt>
                <c:pt idx="9">
                  <c:v>T10</c:v>
                </c:pt>
                <c:pt idx="10">
                  <c:v>T11</c:v>
                </c:pt>
                <c:pt idx="11">
                  <c:v>T12</c:v>
                </c:pt>
              </c:strCache>
            </c:strRef>
          </c:cat>
          <c:val>
            <c:numRef>
              <c:f>Sheet3!$B$4:$M$4</c:f>
              <c:numCache>
                <c:formatCode>0.0</c:formatCode>
                <c:ptCount val="12"/>
                <c:pt idx="1">
                  <c:v>49.746192893401009</c:v>
                </c:pt>
                <c:pt idx="2">
                  <c:v>41.35593220338982</c:v>
                </c:pt>
                <c:pt idx="3">
                  <c:v>143.16546762589928</c:v>
                </c:pt>
                <c:pt idx="4">
                  <c:v>70.512820512820511</c:v>
                </c:pt>
                <c:pt idx="5">
                  <c:v>36.899942163100064</c:v>
                </c:pt>
                <c:pt idx="6">
                  <c:v>48.964934516265316</c:v>
                </c:pt>
                <c:pt idx="7">
                  <c:v>37.946681792399332</c:v>
                </c:pt>
                <c:pt idx="8">
                  <c:v>-11.204769736842103</c:v>
                </c:pt>
                <c:pt idx="9">
                  <c:v>12.155591572123182</c:v>
                </c:pt>
                <c:pt idx="10">
                  <c:v>23.224607762180028</c:v>
                </c:pt>
                <c:pt idx="11">
                  <c:v>17.45686044563579</c:v>
                </c:pt>
              </c:numCache>
            </c:numRef>
          </c:val>
          <c:smooth val="0"/>
          <c:extLst xmlns:c16r2="http://schemas.microsoft.com/office/drawing/2015/06/chart">
            <c:ext xmlns:c16="http://schemas.microsoft.com/office/drawing/2014/chart" uri="{C3380CC4-5D6E-409C-BE32-E72D297353CC}">
              <c16:uniqueId val="{00000000-61AB-A542-812C-70676BF9694D}"/>
            </c:ext>
          </c:extLst>
        </c:ser>
        <c:ser>
          <c:idx val="1"/>
          <c:order val="1"/>
          <c:tx>
            <c:strRef>
              <c:f>Sheet3!$A$5</c:f>
              <c:strCache>
                <c:ptCount val="1"/>
                <c:pt idx="0">
                  <c:v>SO VỚI THÁNG TRƯỚC 2023</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Sheet3!$B$1:$M$1</c:f>
              <c:strCache>
                <c:ptCount val="12"/>
                <c:pt idx="0">
                  <c:v>T1</c:v>
                </c:pt>
                <c:pt idx="1">
                  <c:v>T2</c:v>
                </c:pt>
                <c:pt idx="2">
                  <c:v>T3</c:v>
                </c:pt>
                <c:pt idx="3">
                  <c:v>T4</c:v>
                </c:pt>
                <c:pt idx="4">
                  <c:v>T5</c:v>
                </c:pt>
                <c:pt idx="5">
                  <c:v>T6</c:v>
                </c:pt>
                <c:pt idx="6">
                  <c:v>T7</c:v>
                </c:pt>
                <c:pt idx="7">
                  <c:v>T8</c:v>
                </c:pt>
                <c:pt idx="8">
                  <c:v>T9</c:v>
                </c:pt>
                <c:pt idx="9">
                  <c:v>T10</c:v>
                </c:pt>
                <c:pt idx="10">
                  <c:v>T11</c:v>
                </c:pt>
                <c:pt idx="11">
                  <c:v>T12</c:v>
                </c:pt>
              </c:strCache>
            </c:strRef>
          </c:cat>
          <c:val>
            <c:numRef>
              <c:f>Sheet3!$B$5:$M$5</c:f>
              <c:numCache>
                <c:formatCode>0.00</c:formatCode>
                <c:ptCount val="12"/>
                <c:pt idx="0">
                  <c:v>24.261874197689348</c:v>
                </c:pt>
                <c:pt idx="1">
                  <c:v>7.0936639118457379</c:v>
                </c:pt>
                <c:pt idx="2">
                  <c:v>-4.0300107181136084</c:v>
                </c:pt>
                <c:pt idx="3">
                  <c:v>9.93969175787357</c:v>
                </c:pt>
                <c:pt idx="4">
                  <c:v>-6.9179195449004416</c:v>
                </c:pt>
                <c:pt idx="5">
                  <c:v>6.4061988431736383</c:v>
                </c:pt>
                <c:pt idx="6">
                  <c:v>2.564102564102555</c:v>
                </c:pt>
                <c:pt idx="7">
                  <c:v>19.999999999999996</c:v>
                </c:pt>
                <c:pt idx="8">
                  <c:v>-16.666666666666664</c:v>
                </c:pt>
              </c:numCache>
            </c:numRef>
          </c:val>
          <c:smooth val="0"/>
          <c:extLst xmlns:c16r2="http://schemas.microsoft.com/office/drawing/2015/06/chart">
            <c:ext xmlns:c16="http://schemas.microsoft.com/office/drawing/2014/chart" uri="{C3380CC4-5D6E-409C-BE32-E72D297353CC}">
              <c16:uniqueId val="{00000001-61AB-A542-812C-70676BF9694D}"/>
            </c:ext>
          </c:extLst>
        </c:ser>
        <c:dLbls>
          <c:dLblPos val="ctr"/>
          <c:showLegendKey val="0"/>
          <c:showVal val="1"/>
          <c:showCatName val="0"/>
          <c:showSerName val="0"/>
          <c:showPercent val="0"/>
          <c:showBubbleSize val="0"/>
        </c:dLbls>
        <c:marker val="1"/>
        <c:smooth val="0"/>
        <c:axId val="89474208"/>
        <c:axId val="89479104"/>
      </c:lineChart>
      <c:catAx>
        <c:axId val="8947420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en-US"/>
          </a:p>
        </c:txPr>
        <c:crossAx val="89479104"/>
        <c:crosses val="autoZero"/>
        <c:auto val="1"/>
        <c:lblAlgn val="ctr"/>
        <c:lblOffset val="100"/>
        <c:noMultiLvlLbl val="0"/>
      </c:catAx>
      <c:valAx>
        <c:axId val="89479104"/>
        <c:scaling>
          <c:orientation val="minMax"/>
        </c:scaling>
        <c:delete val="1"/>
        <c:axPos val="l"/>
        <c:numFmt formatCode="0.0" sourceLinked="1"/>
        <c:majorTickMark val="none"/>
        <c:minorTickMark val="none"/>
        <c:tickLblPos val="nextTo"/>
        <c:crossAx val="8947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vi-VN" dirty="0"/>
              <a:t>Tốc độ tăng số khách du lich CÁC THÁNG 2023</a:t>
            </a:r>
            <a:r>
              <a:rPr lang="vi-VN" baseline="0" dirty="0"/>
              <a:t> </a:t>
            </a:r>
            <a:r>
              <a:rPr lang="vi-VN" dirty="0"/>
              <a:t>SO CÙNG KỲ 2022(số lần)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Sheet3!$A$6</c:f>
              <c:strCache>
                <c:ptCount val="1"/>
                <c:pt idx="0">
                  <c:v>SO CÙNG KỲ NĂM TRƯỚC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Sheet3!$B$1:$M$1</c:f>
              <c:strCache>
                <c:ptCount val="12"/>
                <c:pt idx="0">
                  <c:v>T1</c:v>
                </c:pt>
                <c:pt idx="1">
                  <c:v>T2</c:v>
                </c:pt>
                <c:pt idx="2">
                  <c:v>T3</c:v>
                </c:pt>
                <c:pt idx="3">
                  <c:v>T4</c:v>
                </c:pt>
                <c:pt idx="4">
                  <c:v>T5</c:v>
                </c:pt>
                <c:pt idx="5">
                  <c:v>T6</c:v>
                </c:pt>
                <c:pt idx="6">
                  <c:v>T7</c:v>
                </c:pt>
                <c:pt idx="7">
                  <c:v>T8</c:v>
                </c:pt>
                <c:pt idx="8">
                  <c:v>T9</c:v>
                </c:pt>
                <c:pt idx="9">
                  <c:v>T10</c:v>
                </c:pt>
                <c:pt idx="10">
                  <c:v>T11</c:v>
                </c:pt>
                <c:pt idx="11">
                  <c:v>T12</c:v>
                </c:pt>
              </c:strCache>
            </c:strRef>
          </c:cat>
          <c:val>
            <c:numRef>
              <c:f>Sheet3!$B$6:$J$6</c:f>
              <c:numCache>
                <c:formatCode>0.0</c:formatCode>
                <c:ptCount val="9"/>
                <c:pt idx="0">
                  <c:v>44.223350253807105</c:v>
                </c:pt>
                <c:pt idx="1">
                  <c:v>31.627118644067796</c:v>
                </c:pt>
                <c:pt idx="2">
                  <c:v>21.47242206235012</c:v>
                </c:pt>
                <c:pt idx="3">
                  <c:v>9.7080867850098613</c:v>
                </c:pt>
                <c:pt idx="4">
                  <c:v>5.2995951417004052</c:v>
                </c:pt>
                <c:pt idx="5">
                  <c:v>4.1191381495564006</c:v>
                </c:pt>
                <c:pt idx="6">
                  <c:v>2.8360748723766309</c:v>
                </c:pt>
                <c:pt idx="7">
                  <c:v>2.4671052631578947</c:v>
                </c:pt>
                <c:pt idx="8">
                  <c:v>2.3153507756425098</c:v>
                </c:pt>
              </c:numCache>
            </c:numRef>
          </c:val>
          <c:smooth val="0"/>
          <c:extLst xmlns:c16r2="http://schemas.microsoft.com/office/drawing/2015/06/chart">
            <c:ext xmlns:c16="http://schemas.microsoft.com/office/drawing/2014/chart" uri="{C3380CC4-5D6E-409C-BE32-E72D297353CC}">
              <c16:uniqueId val="{00000000-3473-6D4D-81D8-87A859E7BBE1}"/>
            </c:ext>
          </c:extLst>
        </c:ser>
        <c:dLbls>
          <c:showLegendKey val="0"/>
          <c:showVal val="0"/>
          <c:showCatName val="0"/>
          <c:showSerName val="0"/>
          <c:showPercent val="0"/>
          <c:showBubbleSize val="0"/>
        </c:dLbls>
        <c:marker val="1"/>
        <c:smooth val="0"/>
        <c:axId val="89465504"/>
        <c:axId val="89466592"/>
      </c:lineChart>
      <c:catAx>
        <c:axId val="8946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466592"/>
        <c:crosses val="autoZero"/>
        <c:auto val="1"/>
        <c:lblAlgn val="ctr"/>
        <c:lblOffset val="100"/>
        <c:noMultiLvlLbl val="0"/>
      </c:catAx>
      <c:valAx>
        <c:axId val="89466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465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TỐC ĐỘ  TĂNG VỐN ĐẦU TƯ XH VÀ CÁC TPKT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Sheet2!$K$1</c:f>
              <c:strCache>
                <c:ptCount val="1"/>
                <c:pt idx="0">
                  <c:v>Tốc độ tăng ĐT xã hội</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Sheet2!$J$2:$J$16</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Q1.23</c:v>
                </c:pt>
                <c:pt idx="13">
                  <c:v>6th.23</c:v>
                </c:pt>
                <c:pt idx="14">
                  <c:v>9TH23</c:v>
                </c:pt>
              </c:strCache>
            </c:strRef>
          </c:cat>
          <c:val>
            <c:numRef>
              <c:f>Sheet2!$K$2:$K$16</c:f>
              <c:numCache>
                <c:formatCode>General</c:formatCode>
                <c:ptCount val="15"/>
                <c:pt idx="0">
                  <c:v>-7.5</c:v>
                </c:pt>
                <c:pt idx="1">
                  <c:v>6</c:v>
                </c:pt>
                <c:pt idx="2">
                  <c:v>8</c:v>
                </c:pt>
                <c:pt idx="3">
                  <c:v>10.5</c:v>
                </c:pt>
                <c:pt idx="4">
                  <c:v>9.6999999999999993</c:v>
                </c:pt>
                <c:pt idx="5">
                  <c:v>10.7</c:v>
                </c:pt>
                <c:pt idx="6">
                  <c:v>12</c:v>
                </c:pt>
                <c:pt idx="7">
                  <c:v>7.8</c:v>
                </c:pt>
                <c:pt idx="8">
                  <c:v>7.1</c:v>
                </c:pt>
                <c:pt idx="9">
                  <c:v>3.5</c:v>
                </c:pt>
                <c:pt idx="10">
                  <c:v>0.2</c:v>
                </c:pt>
                <c:pt idx="11">
                  <c:v>11.2</c:v>
                </c:pt>
                <c:pt idx="12">
                  <c:v>3.7</c:v>
                </c:pt>
                <c:pt idx="13">
                  <c:v>4.7</c:v>
                </c:pt>
                <c:pt idx="14">
                  <c:v>5.9</c:v>
                </c:pt>
              </c:numCache>
            </c:numRef>
          </c:val>
          <c:smooth val="0"/>
          <c:extLst xmlns:c16r2="http://schemas.microsoft.com/office/drawing/2015/06/chart">
            <c:ext xmlns:c16="http://schemas.microsoft.com/office/drawing/2014/chart" uri="{C3380CC4-5D6E-409C-BE32-E72D297353CC}">
              <c16:uniqueId val="{00000000-6BB4-1949-8A00-B7E0FCFC5941}"/>
            </c:ext>
          </c:extLst>
        </c:ser>
        <c:ser>
          <c:idx val="1"/>
          <c:order val="1"/>
          <c:tx>
            <c:strRef>
              <c:f>Sheet2!$L$1</c:f>
              <c:strCache>
                <c:ptCount val="1"/>
                <c:pt idx="0">
                  <c:v>Đàutư công</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Sheet2!$J$2:$J$16</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Q1.23</c:v>
                </c:pt>
                <c:pt idx="13">
                  <c:v>6th.23</c:v>
                </c:pt>
                <c:pt idx="14">
                  <c:v>9TH23</c:v>
                </c:pt>
              </c:strCache>
            </c:strRef>
          </c:cat>
          <c:val>
            <c:numRef>
              <c:f>Sheet2!$L$2:$L$16</c:f>
              <c:numCache>
                <c:formatCode>General</c:formatCode>
                <c:ptCount val="15"/>
                <c:pt idx="0">
                  <c:v>-8.4</c:v>
                </c:pt>
                <c:pt idx="1">
                  <c:v>13.5</c:v>
                </c:pt>
                <c:pt idx="2">
                  <c:v>-2.4</c:v>
                </c:pt>
                <c:pt idx="3">
                  <c:v>0.4</c:v>
                </c:pt>
                <c:pt idx="4">
                  <c:v>5.9</c:v>
                </c:pt>
                <c:pt idx="5">
                  <c:v>7.6</c:v>
                </c:pt>
                <c:pt idx="6">
                  <c:v>0.4</c:v>
                </c:pt>
                <c:pt idx="7">
                  <c:v>11.1</c:v>
                </c:pt>
                <c:pt idx="8">
                  <c:v>2.2000000000000002</c:v>
                </c:pt>
                <c:pt idx="9">
                  <c:v>29.3</c:v>
                </c:pt>
                <c:pt idx="10">
                  <c:v>-14.6</c:v>
                </c:pt>
                <c:pt idx="11">
                  <c:v>18.100000000000001</c:v>
                </c:pt>
                <c:pt idx="12">
                  <c:v>18.100000000000001</c:v>
                </c:pt>
                <c:pt idx="13">
                  <c:v>20.5</c:v>
                </c:pt>
                <c:pt idx="14">
                  <c:v>23.5</c:v>
                </c:pt>
              </c:numCache>
            </c:numRef>
          </c:val>
          <c:smooth val="0"/>
          <c:extLst xmlns:c16r2="http://schemas.microsoft.com/office/drawing/2015/06/chart">
            <c:ext xmlns:c16="http://schemas.microsoft.com/office/drawing/2014/chart" uri="{C3380CC4-5D6E-409C-BE32-E72D297353CC}">
              <c16:uniqueId val="{00000001-6BB4-1949-8A00-B7E0FCFC5941}"/>
            </c:ext>
          </c:extLst>
        </c:ser>
        <c:ser>
          <c:idx val="2"/>
          <c:order val="2"/>
          <c:tx>
            <c:strRef>
              <c:f>Sheet2!$M$1</c:f>
              <c:strCache>
                <c:ptCount val="1"/>
                <c:pt idx="0">
                  <c:v>DNNN và khác</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Sheet2!$J$2:$J$16</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Q1.23</c:v>
                </c:pt>
                <c:pt idx="13">
                  <c:v>6th.23</c:v>
                </c:pt>
                <c:pt idx="14">
                  <c:v>9TH23</c:v>
                </c:pt>
              </c:strCache>
            </c:strRef>
          </c:cat>
          <c:val>
            <c:numRef>
              <c:f>Sheet2!$M$2:$M$16</c:f>
              <c:numCache>
                <c:formatCode>General</c:formatCode>
                <c:ptCount val="15"/>
                <c:pt idx="0">
                  <c:v>-13.9</c:v>
                </c:pt>
                <c:pt idx="1">
                  <c:v>13.4</c:v>
                </c:pt>
                <c:pt idx="2">
                  <c:v>18.7</c:v>
                </c:pt>
                <c:pt idx="3">
                  <c:v>10.9</c:v>
                </c:pt>
                <c:pt idx="4">
                  <c:v>-0.2</c:v>
                </c:pt>
                <c:pt idx="5">
                  <c:v>5.4</c:v>
                </c:pt>
                <c:pt idx="6">
                  <c:v>6.7</c:v>
                </c:pt>
                <c:pt idx="7">
                  <c:v>-13.7</c:v>
                </c:pt>
                <c:pt idx="8">
                  <c:v>-4.2</c:v>
                </c:pt>
                <c:pt idx="9">
                  <c:v>-11.7</c:v>
                </c:pt>
                <c:pt idx="10">
                  <c:v>11.8</c:v>
                </c:pt>
                <c:pt idx="11">
                  <c:v>13.2</c:v>
                </c:pt>
                <c:pt idx="12">
                  <c:v>4.3</c:v>
                </c:pt>
                <c:pt idx="13">
                  <c:v>3.2</c:v>
                </c:pt>
                <c:pt idx="14">
                  <c:v>4.4000000000000004</c:v>
                </c:pt>
              </c:numCache>
            </c:numRef>
          </c:val>
          <c:smooth val="0"/>
          <c:extLst xmlns:c16r2="http://schemas.microsoft.com/office/drawing/2015/06/chart">
            <c:ext xmlns:c16="http://schemas.microsoft.com/office/drawing/2014/chart" uri="{C3380CC4-5D6E-409C-BE32-E72D297353CC}">
              <c16:uniqueId val="{00000002-6BB4-1949-8A00-B7E0FCFC5941}"/>
            </c:ext>
          </c:extLst>
        </c:ser>
        <c:ser>
          <c:idx val="3"/>
          <c:order val="3"/>
          <c:tx>
            <c:strRef>
              <c:f>Sheet2!$N$1</c:f>
              <c:strCache>
                <c:ptCount val="1"/>
                <c:pt idx="0">
                  <c:v>kinh tế ngoài nhà nươc</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Sheet2!$J$2:$J$16</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Q1.23</c:v>
                </c:pt>
                <c:pt idx="13">
                  <c:v>6th.23</c:v>
                </c:pt>
                <c:pt idx="14">
                  <c:v>9TH23</c:v>
                </c:pt>
              </c:strCache>
            </c:strRef>
          </c:cat>
          <c:val>
            <c:numRef>
              <c:f>Sheet2!$N$2:$N$16</c:f>
              <c:numCache>
                <c:formatCode>General</c:formatCode>
                <c:ptCount val="15"/>
                <c:pt idx="0">
                  <c:v>-2</c:v>
                </c:pt>
                <c:pt idx="1">
                  <c:v>4.8</c:v>
                </c:pt>
                <c:pt idx="2">
                  <c:v>8.8000000000000007</c:v>
                </c:pt>
                <c:pt idx="3">
                  <c:v>14.8</c:v>
                </c:pt>
                <c:pt idx="4">
                  <c:v>12.7</c:v>
                </c:pt>
                <c:pt idx="5">
                  <c:v>13.2</c:v>
                </c:pt>
                <c:pt idx="6">
                  <c:v>17</c:v>
                </c:pt>
                <c:pt idx="7">
                  <c:v>12.4</c:v>
                </c:pt>
                <c:pt idx="8">
                  <c:v>11.7</c:v>
                </c:pt>
                <c:pt idx="9">
                  <c:v>1.7</c:v>
                </c:pt>
                <c:pt idx="10">
                  <c:v>4</c:v>
                </c:pt>
                <c:pt idx="11">
                  <c:v>8.9</c:v>
                </c:pt>
                <c:pt idx="12">
                  <c:v>1.8</c:v>
                </c:pt>
                <c:pt idx="13">
                  <c:v>2.1</c:v>
                </c:pt>
                <c:pt idx="14">
                  <c:v>2.2999999999999998</c:v>
                </c:pt>
              </c:numCache>
            </c:numRef>
          </c:val>
          <c:smooth val="0"/>
          <c:extLst xmlns:c16r2="http://schemas.microsoft.com/office/drawing/2015/06/chart">
            <c:ext xmlns:c16="http://schemas.microsoft.com/office/drawing/2014/chart" uri="{C3380CC4-5D6E-409C-BE32-E72D297353CC}">
              <c16:uniqueId val="{00000003-6BB4-1949-8A00-B7E0FCFC5941}"/>
            </c:ext>
          </c:extLst>
        </c:ser>
        <c:ser>
          <c:idx val="4"/>
          <c:order val="4"/>
          <c:tx>
            <c:strRef>
              <c:f>Sheet2!$O$1</c:f>
              <c:strCache>
                <c:ptCount val="1"/>
                <c:pt idx="0">
                  <c:v>FDI</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Sheet2!$J$2:$J$16</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Q1.23</c:v>
                </c:pt>
                <c:pt idx="13">
                  <c:v>6th.23</c:v>
                </c:pt>
                <c:pt idx="14">
                  <c:v>9TH23</c:v>
                </c:pt>
              </c:strCache>
            </c:strRef>
          </c:cat>
          <c:val>
            <c:numRef>
              <c:f>Sheet2!$O$2:$O$16</c:f>
              <c:numCache>
                <c:formatCode>General</c:formatCode>
                <c:ptCount val="15"/>
                <c:pt idx="0">
                  <c:v>-13.9</c:v>
                </c:pt>
                <c:pt idx="1">
                  <c:v>-3.9</c:v>
                </c:pt>
                <c:pt idx="2">
                  <c:v>8.8000000000000007</c:v>
                </c:pt>
                <c:pt idx="3">
                  <c:v>9.6999999999999993</c:v>
                </c:pt>
                <c:pt idx="4">
                  <c:v>14.8</c:v>
                </c:pt>
                <c:pt idx="5">
                  <c:v>11.1</c:v>
                </c:pt>
                <c:pt idx="6">
                  <c:v>12.4</c:v>
                </c:pt>
                <c:pt idx="7">
                  <c:v>7.9</c:v>
                </c:pt>
                <c:pt idx="8">
                  <c:v>3.7</c:v>
                </c:pt>
                <c:pt idx="9">
                  <c:v>-2.5</c:v>
                </c:pt>
                <c:pt idx="10">
                  <c:v>-3.2</c:v>
                </c:pt>
                <c:pt idx="11">
                  <c:v>13.5</c:v>
                </c:pt>
                <c:pt idx="12">
                  <c:v>-1.1000000000000001</c:v>
                </c:pt>
                <c:pt idx="13">
                  <c:v>1.7</c:v>
                </c:pt>
                <c:pt idx="14">
                  <c:v>3.9</c:v>
                </c:pt>
              </c:numCache>
            </c:numRef>
          </c:val>
          <c:smooth val="0"/>
          <c:extLst xmlns:c16r2="http://schemas.microsoft.com/office/drawing/2015/06/chart">
            <c:ext xmlns:c16="http://schemas.microsoft.com/office/drawing/2014/chart" uri="{C3380CC4-5D6E-409C-BE32-E72D297353CC}">
              <c16:uniqueId val="{00000004-6BB4-1949-8A00-B7E0FCFC5941}"/>
            </c:ext>
          </c:extLst>
        </c:ser>
        <c:dLbls>
          <c:dLblPos val="ctr"/>
          <c:showLegendKey val="0"/>
          <c:showVal val="1"/>
          <c:showCatName val="0"/>
          <c:showSerName val="0"/>
          <c:showPercent val="0"/>
          <c:showBubbleSize val="0"/>
        </c:dLbls>
        <c:marker val="1"/>
        <c:smooth val="0"/>
        <c:axId val="91382816"/>
        <c:axId val="91383360"/>
      </c:lineChart>
      <c:catAx>
        <c:axId val="913828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1383360"/>
        <c:crosses val="autoZero"/>
        <c:auto val="1"/>
        <c:lblAlgn val="ctr"/>
        <c:lblOffset val="100"/>
        <c:noMultiLvlLbl val="0"/>
      </c:catAx>
      <c:valAx>
        <c:axId val="91383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13828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TĂNG TRƯỎNG TIN DỤNG VÀ GDP 2016-2023</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Sheet5!$F$9</c:f>
              <c:strCache>
                <c:ptCount val="1"/>
                <c:pt idx="0">
                  <c:v>TĂNG TRƯỞNG TÍN DỤNG</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Sheet5!$G$8:$O$8</c:f>
              <c:strCache>
                <c:ptCount val="9"/>
                <c:pt idx="0">
                  <c:v>2016</c:v>
                </c:pt>
                <c:pt idx="1">
                  <c:v>2017</c:v>
                </c:pt>
                <c:pt idx="2">
                  <c:v>2018</c:v>
                </c:pt>
                <c:pt idx="3">
                  <c:v>2019</c:v>
                </c:pt>
                <c:pt idx="4">
                  <c:v>2020</c:v>
                </c:pt>
                <c:pt idx="5">
                  <c:v>2021</c:v>
                </c:pt>
                <c:pt idx="6">
                  <c:v>2022</c:v>
                </c:pt>
                <c:pt idx="7">
                  <c:v>6th.2023</c:v>
                </c:pt>
                <c:pt idx="8">
                  <c:v>9TH23</c:v>
                </c:pt>
              </c:strCache>
            </c:strRef>
          </c:cat>
          <c:val>
            <c:numRef>
              <c:f>Sheet5!$G$9:$O$9</c:f>
              <c:numCache>
                <c:formatCode>General</c:formatCode>
                <c:ptCount val="9"/>
                <c:pt idx="0">
                  <c:v>6.21</c:v>
                </c:pt>
                <c:pt idx="1">
                  <c:v>6.81</c:v>
                </c:pt>
                <c:pt idx="2">
                  <c:v>7.08</c:v>
                </c:pt>
                <c:pt idx="3">
                  <c:v>7.02</c:v>
                </c:pt>
                <c:pt idx="4">
                  <c:v>2.91</c:v>
                </c:pt>
                <c:pt idx="5">
                  <c:v>2.5099999999999998</c:v>
                </c:pt>
                <c:pt idx="6">
                  <c:v>8.02</c:v>
                </c:pt>
                <c:pt idx="7">
                  <c:v>3.72</c:v>
                </c:pt>
                <c:pt idx="8">
                  <c:v>5.33</c:v>
                </c:pt>
              </c:numCache>
            </c:numRef>
          </c:val>
          <c:smooth val="0"/>
          <c:extLst xmlns:c16r2="http://schemas.microsoft.com/office/drawing/2015/06/chart">
            <c:ext xmlns:c16="http://schemas.microsoft.com/office/drawing/2014/chart" uri="{C3380CC4-5D6E-409C-BE32-E72D297353CC}">
              <c16:uniqueId val="{00000000-4219-B841-B119-2107919EE150}"/>
            </c:ext>
          </c:extLst>
        </c:ser>
        <c:ser>
          <c:idx val="1"/>
          <c:order val="1"/>
          <c:tx>
            <c:strRef>
              <c:f>Sheet5!$F$10</c:f>
              <c:strCache>
                <c:ptCount val="1"/>
                <c:pt idx="0">
                  <c:v>TĂNG TRƯỞNG KINH TẾ</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Sheet5!$G$8:$O$8</c:f>
              <c:strCache>
                <c:ptCount val="9"/>
                <c:pt idx="0">
                  <c:v>2016</c:v>
                </c:pt>
                <c:pt idx="1">
                  <c:v>2017</c:v>
                </c:pt>
                <c:pt idx="2">
                  <c:v>2018</c:v>
                </c:pt>
                <c:pt idx="3">
                  <c:v>2019</c:v>
                </c:pt>
                <c:pt idx="4">
                  <c:v>2020</c:v>
                </c:pt>
                <c:pt idx="5">
                  <c:v>2021</c:v>
                </c:pt>
                <c:pt idx="6">
                  <c:v>2022</c:v>
                </c:pt>
                <c:pt idx="7">
                  <c:v>6th.2023</c:v>
                </c:pt>
                <c:pt idx="8">
                  <c:v>9TH23</c:v>
                </c:pt>
              </c:strCache>
            </c:strRef>
          </c:cat>
          <c:val>
            <c:numRef>
              <c:f>Sheet5!$G$10:$O$10</c:f>
              <c:numCache>
                <c:formatCode>General</c:formatCode>
                <c:ptCount val="9"/>
                <c:pt idx="0">
                  <c:v>18.3</c:v>
                </c:pt>
                <c:pt idx="1">
                  <c:v>18.3</c:v>
                </c:pt>
                <c:pt idx="2">
                  <c:v>12.9</c:v>
                </c:pt>
                <c:pt idx="3">
                  <c:v>13.7</c:v>
                </c:pt>
                <c:pt idx="4">
                  <c:v>12.1</c:v>
                </c:pt>
                <c:pt idx="5">
                  <c:v>13.6</c:v>
                </c:pt>
                <c:pt idx="6">
                  <c:v>14.5</c:v>
                </c:pt>
                <c:pt idx="7">
                  <c:v>3.36</c:v>
                </c:pt>
                <c:pt idx="8">
                  <c:v>5.37</c:v>
                </c:pt>
              </c:numCache>
            </c:numRef>
          </c:val>
          <c:smooth val="0"/>
          <c:extLst xmlns:c16r2="http://schemas.microsoft.com/office/drawing/2015/06/chart">
            <c:ext xmlns:c16="http://schemas.microsoft.com/office/drawing/2014/chart" uri="{C3380CC4-5D6E-409C-BE32-E72D297353CC}">
              <c16:uniqueId val="{00000001-4219-B841-B119-2107919EE150}"/>
            </c:ext>
          </c:extLst>
        </c:ser>
        <c:dLbls>
          <c:dLblPos val="ctr"/>
          <c:showLegendKey val="0"/>
          <c:showVal val="1"/>
          <c:showCatName val="0"/>
          <c:showSerName val="0"/>
          <c:showPercent val="0"/>
          <c:showBubbleSize val="0"/>
        </c:dLbls>
        <c:marker val="1"/>
        <c:smooth val="0"/>
        <c:axId val="91376832"/>
        <c:axId val="91380640"/>
      </c:lineChart>
      <c:catAx>
        <c:axId val="913768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1380640"/>
        <c:crosses val="autoZero"/>
        <c:auto val="1"/>
        <c:lblAlgn val="ctr"/>
        <c:lblOffset val="100"/>
        <c:noMultiLvlLbl val="0"/>
      </c:catAx>
      <c:valAx>
        <c:axId val="913806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137683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CPI VÀ LẠM PHÁT CƠ BẢN SO CÙNG KỲ 2022-2023</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CPI</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Sheet1!$B$1:$T$1</c:f>
              <c:strCache>
                <c:ptCount val="19"/>
                <c:pt idx="0">
                  <c:v>T1.22</c:v>
                </c:pt>
                <c:pt idx="1">
                  <c:v>2th.22</c:v>
                </c:pt>
                <c:pt idx="2">
                  <c:v>3th22</c:v>
                </c:pt>
                <c:pt idx="3">
                  <c:v>4th22</c:v>
                </c:pt>
                <c:pt idx="4">
                  <c:v>5th22</c:v>
                </c:pt>
                <c:pt idx="5">
                  <c:v>6th22</c:v>
                </c:pt>
                <c:pt idx="6">
                  <c:v>7th22</c:v>
                </c:pt>
                <c:pt idx="7">
                  <c:v>8th22</c:v>
                </c:pt>
                <c:pt idx="8">
                  <c:v>9th22</c:v>
                </c:pt>
                <c:pt idx="9">
                  <c:v>10th22</c:v>
                </c:pt>
                <c:pt idx="10">
                  <c:v>11th22</c:v>
                </c:pt>
                <c:pt idx="11">
                  <c:v>că nam 22</c:v>
                </c:pt>
                <c:pt idx="12">
                  <c:v>t1.23</c:v>
                </c:pt>
                <c:pt idx="13">
                  <c:v>2th23</c:v>
                </c:pt>
                <c:pt idx="14">
                  <c:v>3th23</c:v>
                </c:pt>
                <c:pt idx="15">
                  <c:v>4th23</c:v>
                </c:pt>
                <c:pt idx="16">
                  <c:v>5th23</c:v>
                </c:pt>
                <c:pt idx="17">
                  <c:v>6th23</c:v>
                </c:pt>
                <c:pt idx="18">
                  <c:v>9TH2023</c:v>
                </c:pt>
              </c:strCache>
            </c:strRef>
          </c:cat>
          <c:val>
            <c:numRef>
              <c:f>Sheet1!$B$2:$T$2</c:f>
              <c:numCache>
                <c:formatCode>General</c:formatCode>
                <c:ptCount val="19"/>
                <c:pt idx="0">
                  <c:v>1.94</c:v>
                </c:pt>
                <c:pt idx="1">
                  <c:v>1.68</c:v>
                </c:pt>
                <c:pt idx="2">
                  <c:v>1.92</c:v>
                </c:pt>
                <c:pt idx="3">
                  <c:v>2.1</c:v>
                </c:pt>
                <c:pt idx="4">
                  <c:v>2.25</c:v>
                </c:pt>
                <c:pt idx="5">
                  <c:v>2.44</c:v>
                </c:pt>
                <c:pt idx="6">
                  <c:v>2.54</c:v>
                </c:pt>
                <c:pt idx="7">
                  <c:v>2.58</c:v>
                </c:pt>
                <c:pt idx="8">
                  <c:v>2.73</c:v>
                </c:pt>
                <c:pt idx="9">
                  <c:v>2.89</c:v>
                </c:pt>
                <c:pt idx="10">
                  <c:v>3.02</c:v>
                </c:pt>
                <c:pt idx="11">
                  <c:v>3.15</c:v>
                </c:pt>
                <c:pt idx="12">
                  <c:v>4.8899999999999997</c:v>
                </c:pt>
                <c:pt idx="13">
                  <c:v>4.5999999999999996</c:v>
                </c:pt>
                <c:pt idx="14">
                  <c:v>4.18</c:v>
                </c:pt>
                <c:pt idx="15">
                  <c:v>3.84</c:v>
                </c:pt>
                <c:pt idx="16">
                  <c:v>3.55</c:v>
                </c:pt>
                <c:pt idx="17">
                  <c:v>3.29</c:v>
                </c:pt>
                <c:pt idx="18">
                  <c:v>3.16</c:v>
                </c:pt>
              </c:numCache>
            </c:numRef>
          </c:val>
          <c:smooth val="0"/>
          <c:extLst xmlns:c16r2="http://schemas.microsoft.com/office/drawing/2015/06/chart">
            <c:ext xmlns:c16="http://schemas.microsoft.com/office/drawing/2014/chart" uri="{C3380CC4-5D6E-409C-BE32-E72D297353CC}">
              <c16:uniqueId val="{00000000-B4D6-9142-8723-33D53E8516A6}"/>
            </c:ext>
          </c:extLst>
        </c:ser>
        <c:ser>
          <c:idx val="1"/>
          <c:order val="1"/>
          <c:tx>
            <c:strRef>
              <c:f>Sheet1!$A$3</c:f>
              <c:strCache>
                <c:ptCount val="1"/>
                <c:pt idx="0">
                  <c:v>Co bản</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Sheet1!$B$1:$T$1</c:f>
              <c:strCache>
                <c:ptCount val="19"/>
                <c:pt idx="0">
                  <c:v>T1.22</c:v>
                </c:pt>
                <c:pt idx="1">
                  <c:v>2th.22</c:v>
                </c:pt>
                <c:pt idx="2">
                  <c:v>3th22</c:v>
                </c:pt>
                <c:pt idx="3">
                  <c:v>4th22</c:v>
                </c:pt>
                <c:pt idx="4">
                  <c:v>5th22</c:v>
                </c:pt>
                <c:pt idx="5">
                  <c:v>6th22</c:v>
                </c:pt>
                <c:pt idx="6">
                  <c:v>7th22</c:v>
                </c:pt>
                <c:pt idx="7">
                  <c:v>8th22</c:v>
                </c:pt>
                <c:pt idx="8">
                  <c:v>9th22</c:v>
                </c:pt>
                <c:pt idx="9">
                  <c:v>10th22</c:v>
                </c:pt>
                <c:pt idx="10">
                  <c:v>11th22</c:v>
                </c:pt>
                <c:pt idx="11">
                  <c:v>că nam 22</c:v>
                </c:pt>
                <c:pt idx="12">
                  <c:v>t1.23</c:v>
                </c:pt>
                <c:pt idx="13">
                  <c:v>2th23</c:v>
                </c:pt>
                <c:pt idx="14">
                  <c:v>3th23</c:v>
                </c:pt>
                <c:pt idx="15">
                  <c:v>4th23</c:v>
                </c:pt>
                <c:pt idx="16">
                  <c:v>5th23</c:v>
                </c:pt>
                <c:pt idx="17">
                  <c:v>6th23</c:v>
                </c:pt>
                <c:pt idx="18">
                  <c:v>9TH2023</c:v>
                </c:pt>
              </c:strCache>
            </c:strRef>
          </c:cat>
          <c:val>
            <c:numRef>
              <c:f>Sheet1!$B$3:$T$3</c:f>
              <c:numCache>
                <c:formatCode>General</c:formatCode>
                <c:ptCount val="19"/>
                <c:pt idx="0">
                  <c:v>0.66</c:v>
                </c:pt>
                <c:pt idx="1">
                  <c:v>0.67</c:v>
                </c:pt>
                <c:pt idx="2">
                  <c:v>0.81</c:v>
                </c:pt>
                <c:pt idx="3">
                  <c:v>0.97</c:v>
                </c:pt>
                <c:pt idx="4">
                  <c:v>1.1000000000000001</c:v>
                </c:pt>
                <c:pt idx="5">
                  <c:v>1.25</c:v>
                </c:pt>
                <c:pt idx="6">
                  <c:v>1.44</c:v>
                </c:pt>
                <c:pt idx="7">
                  <c:v>1.64</c:v>
                </c:pt>
                <c:pt idx="8">
                  <c:v>1.88</c:v>
                </c:pt>
                <c:pt idx="9">
                  <c:v>2.14</c:v>
                </c:pt>
                <c:pt idx="10">
                  <c:v>2.38</c:v>
                </c:pt>
                <c:pt idx="11">
                  <c:v>2.59</c:v>
                </c:pt>
                <c:pt idx="12">
                  <c:v>5.21</c:v>
                </c:pt>
                <c:pt idx="13">
                  <c:v>5.08</c:v>
                </c:pt>
                <c:pt idx="14">
                  <c:v>5.01</c:v>
                </c:pt>
                <c:pt idx="15">
                  <c:v>4.9000000000000004</c:v>
                </c:pt>
                <c:pt idx="16">
                  <c:v>4.83</c:v>
                </c:pt>
                <c:pt idx="17">
                  <c:v>4.74</c:v>
                </c:pt>
                <c:pt idx="18">
                  <c:v>4.49</c:v>
                </c:pt>
              </c:numCache>
            </c:numRef>
          </c:val>
          <c:smooth val="0"/>
          <c:extLst xmlns:c16r2="http://schemas.microsoft.com/office/drawing/2015/06/chart">
            <c:ext xmlns:c16="http://schemas.microsoft.com/office/drawing/2014/chart" uri="{C3380CC4-5D6E-409C-BE32-E72D297353CC}">
              <c16:uniqueId val="{00000001-B4D6-9142-8723-33D53E8516A6}"/>
            </c:ext>
          </c:extLst>
        </c:ser>
        <c:dLbls>
          <c:dLblPos val="ctr"/>
          <c:showLegendKey val="0"/>
          <c:showVal val="1"/>
          <c:showCatName val="0"/>
          <c:showSerName val="0"/>
          <c:showPercent val="0"/>
          <c:showBubbleSize val="0"/>
        </c:dLbls>
        <c:marker val="1"/>
        <c:smooth val="0"/>
        <c:axId val="91378464"/>
        <c:axId val="91379552"/>
      </c:lineChart>
      <c:catAx>
        <c:axId val="913784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1379552"/>
        <c:crosses val="autoZero"/>
        <c:auto val="1"/>
        <c:lblAlgn val="ctr"/>
        <c:lblOffset val="100"/>
        <c:noMultiLvlLbl val="0"/>
      </c:catAx>
      <c:valAx>
        <c:axId val="913795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13784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DN THÀNH LẬP MỚI 9TH2023/2022</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'13. DN DK thanh lap'!$B$30:$B$49</c:f>
              <c:strCache>
                <c:ptCount val="20"/>
                <c:pt idx="0">
                  <c:v>TỔNG SỐ</c:v>
                </c:pt>
                <c:pt idx="1">
                  <c:v>Nông, Lâm nghiệp và Thủy sản</c:v>
                </c:pt>
                <c:pt idx="2">
                  <c:v>Công nghiệp và Xây dựng</c:v>
                </c:pt>
                <c:pt idx="3">
                  <c:v>Khai khoáng</c:v>
                </c:pt>
                <c:pt idx="4">
                  <c:v>Công nghiệp chế biến, chế tạo</c:v>
                </c:pt>
                <c:pt idx="5">
                  <c:v>Sản xuất phân phối, điện, nước, gas</c:v>
                </c:pt>
                <c:pt idx="6">
                  <c:v>Xây dựng</c:v>
                </c:pt>
                <c:pt idx="7">
                  <c:v>Dịch vụ</c:v>
                </c:pt>
                <c:pt idx="8">
                  <c:v>Bán buôn; bán lẻ; sửa chữa ô tô, xe máy</c:v>
                </c:pt>
                <c:pt idx="9">
                  <c:v>Vận tải kho bãi</c:v>
                </c:pt>
                <c:pt idx="10">
                  <c:v>Dịch vụ lưu trú và ăn uống</c:v>
                </c:pt>
                <c:pt idx="11">
                  <c:v>Thông tin và truyền thông</c:v>
                </c:pt>
                <c:pt idx="12">
                  <c:v>Tài chính, ngân hàng và bảo hiểm</c:v>
                </c:pt>
                <c:pt idx="13">
                  <c:v>Kinh doanh bất động sản</c:v>
                </c:pt>
                <c:pt idx="14">
                  <c:v>Khoa học, công nghệ; dịch vụ tư vấn, thiết kế; quảng cáo và chuyên môn khác</c:v>
                </c:pt>
                <c:pt idx="15">
                  <c:v>Giáo dục và đào tạo</c:v>
                </c:pt>
                <c:pt idx="16">
                  <c:v>Y tế và hoạt động trợ giúp xã hội</c:v>
                </c:pt>
                <c:pt idx="17">
                  <c:v>Nghệ thuật, vui chơi và giải trí</c:v>
                </c:pt>
                <c:pt idx="18">
                  <c:v>Dịch vụ việc làm; du lịch; cho thuê máy móc thiết bị, đồ dùng và các dịch vụ hỗ trợ khác</c:v>
                </c:pt>
                <c:pt idx="19">
                  <c:v>Hoạt động dịch vụ khác</c:v>
                </c:pt>
              </c:strCache>
            </c:strRef>
          </c:cat>
          <c:val>
            <c:numRef>
              <c:f>'13. DN DK thanh lap'!$C$30:$C$49</c:f>
              <c:numCache>
                <c:formatCode>0.0</c:formatCode>
                <c:ptCount val="20"/>
                <c:pt idx="0">
                  <c:v>3.1483008396059944</c:v>
                </c:pt>
                <c:pt idx="1">
                  <c:v>-19.5</c:v>
                </c:pt>
                <c:pt idx="2">
                  <c:v>-0.8</c:v>
                </c:pt>
                <c:pt idx="3">
                  <c:v>1.6100178890876577</c:v>
                </c:pt>
                <c:pt idx="4">
                  <c:v>-3.7</c:v>
                </c:pt>
                <c:pt idx="5">
                  <c:v>-1.6</c:v>
                </c:pt>
                <c:pt idx="6">
                  <c:v>2.6</c:v>
                </c:pt>
                <c:pt idx="7">
                  <c:v>4.9000000000000004</c:v>
                </c:pt>
                <c:pt idx="8">
                  <c:v>12.3</c:v>
                </c:pt>
                <c:pt idx="9">
                  <c:v>2.2000000000000002</c:v>
                </c:pt>
                <c:pt idx="10">
                  <c:v>4.5999999999999996</c:v>
                </c:pt>
                <c:pt idx="11">
                  <c:v>3.3</c:v>
                </c:pt>
                <c:pt idx="12">
                  <c:v>-20.620155038759691</c:v>
                </c:pt>
                <c:pt idx="13">
                  <c:v>-52.358225715889951</c:v>
                </c:pt>
                <c:pt idx="14">
                  <c:v>6.6</c:v>
                </c:pt>
                <c:pt idx="15">
                  <c:v>33</c:v>
                </c:pt>
                <c:pt idx="16">
                  <c:v>18.399999999999999</c:v>
                </c:pt>
                <c:pt idx="17">
                  <c:v>8.3232810615198929</c:v>
                </c:pt>
                <c:pt idx="18">
                  <c:v>14.2</c:v>
                </c:pt>
                <c:pt idx="19">
                  <c:v>-3.8</c:v>
                </c:pt>
              </c:numCache>
            </c:numRef>
          </c:val>
          <c:extLst xmlns:c16r2="http://schemas.microsoft.com/office/drawing/2015/06/chart">
            <c:ext xmlns:c16="http://schemas.microsoft.com/office/drawing/2014/chart" uri="{C3380CC4-5D6E-409C-BE32-E72D297353CC}">
              <c16:uniqueId val="{00000000-DA07-8441-81B7-5D20DAD1E640}"/>
            </c:ext>
          </c:extLst>
        </c:ser>
        <c:dLbls>
          <c:dLblPos val="outEnd"/>
          <c:showLegendKey val="0"/>
          <c:showVal val="1"/>
          <c:showCatName val="0"/>
          <c:showSerName val="0"/>
          <c:showPercent val="0"/>
          <c:showBubbleSize val="0"/>
        </c:dLbls>
        <c:gapWidth val="444"/>
        <c:overlap val="-90"/>
        <c:axId val="92776704"/>
        <c:axId val="92777248"/>
      </c:barChart>
      <c:catAx>
        <c:axId val="92776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92777248"/>
        <c:crosses val="autoZero"/>
        <c:auto val="1"/>
        <c:lblAlgn val="ctr"/>
        <c:lblOffset val="100"/>
        <c:noMultiLvlLbl val="0"/>
      </c:catAx>
      <c:valAx>
        <c:axId val="92777248"/>
        <c:scaling>
          <c:orientation val="minMax"/>
        </c:scaling>
        <c:delete val="1"/>
        <c:axPos val="l"/>
        <c:numFmt formatCode="0.0" sourceLinked="1"/>
        <c:majorTickMark val="none"/>
        <c:minorTickMark val="none"/>
        <c:tickLblPos val="nextTo"/>
        <c:crossAx val="92776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Sheet1!$A$2</c:f>
              <c:strCache>
                <c:ptCount val="1"/>
                <c:pt idx="0">
                  <c:v>GDP growth rate</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Sheet1!$B$1:$AH$1</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Sheet1!$B$2:$AH$2</c:f>
              <c:numCache>
                <c:formatCode>General</c:formatCode>
                <c:ptCount val="33"/>
                <c:pt idx="0">
                  <c:v>5.96</c:v>
                </c:pt>
                <c:pt idx="1">
                  <c:v>8.65</c:v>
                </c:pt>
                <c:pt idx="2">
                  <c:v>8.07</c:v>
                </c:pt>
                <c:pt idx="3">
                  <c:v>8.84</c:v>
                </c:pt>
                <c:pt idx="4">
                  <c:v>9.5399999999999991</c:v>
                </c:pt>
                <c:pt idx="5">
                  <c:v>9.34</c:v>
                </c:pt>
                <c:pt idx="6">
                  <c:v>8.15</c:v>
                </c:pt>
                <c:pt idx="7">
                  <c:v>5.76</c:v>
                </c:pt>
                <c:pt idx="8">
                  <c:v>4.47</c:v>
                </c:pt>
                <c:pt idx="9">
                  <c:v>6.79</c:v>
                </c:pt>
                <c:pt idx="10">
                  <c:v>6.19</c:v>
                </c:pt>
                <c:pt idx="11">
                  <c:v>6.32</c:v>
                </c:pt>
                <c:pt idx="12">
                  <c:v>6.9</c:v>
                </c:pt>
                <c:pt idx="13">
                  <c:v>7.54</c:v>
                </c:pt>
                <c:pt idx="14">
                  <c:v>7.55</c:v>
                </c:pt>
                <c:pt idx="15">
                  <c:v>6.98</c:v>
                </c:pt>
                <c:pt idx="16">
                  <c:v>7.13</c:v>
                </c:pt>
                <c:pt idx="17">
                  <c:v>5.66</c:v>
                </c:pt>
                <c:pt idx="18">
                  <c:v>5.4</c:v>
                </c:pt>
                <c:pt idx="19">
                  <c:v>6.42</c:v>
                </c:pt>
                <c:pt idx="20">
                  <c:v>6.24</c:v>
                </c:pt>
                <c:pt idx="21">
                  <c:v>5.25</c:v>
                </c:pt>
                <c:pt idx="22">
                  <c:v>5.42</c:v>
                </c:pt>
                <c:pt idx="23">
                  <c:v>5.98</c:v>
                </c:pt>
                <c:pt idx="24">
                  <c:v>6.68</c:v>
                </c:pt>
                <c:pt idx="25">
                  <c:v>6.21</c:v>
                </c:pt>
                <c:pt idx="26">
                  <c:v>6.81</c:v>
                </c:pt>
                <c:pt idx="27">
                  <c:v>7.08</c:v>
                </c:pt>
                <c:pt idx="28">
                  <c:v>7.02</c:v>
                </c:pt>
                <c:pt idx="29">
                  <c:v>2.91</c:v>
                </c:pt>
                <c:pt idx="30">
                  <c:v>2.5099999999999998</c:v>
                </c:pt>
                <c:pt idx="31">
                  <c:v>8.02</c:v>
                </c:pt>
                <c:pt idx="32">
                  <c:v>4.24</c:v>
                </c:pt>
              </c:numCache>
            </c:numRef>
          </c:val>
          <c:smooth val="0"/>
          <c:extLst xmlns:c16r2="http://schemas.microsoft.com/office/drawing/2015/06/chart">
            <c:ext xmlns:c16="http://schemas.microsoft.com/office/drawing/2014/chart" uri="{C3380CC4-5D6E-409C-BE32-E72D297353CC}">
              <c16:uniqueId val="{00000000-6E08-9447-A6FF-79631B425284}"/>
            </c:ext>
          </c:extLst>
        </c:ser>
        <c:ser>
          <c:idx val="3"/>
          <c:order val="1"/>
          <c:tx>
            <c:strRef>
              <c:f>Sheet1!$A$3</c:f>
              <c:strCache>
                <c:ptCount val="1"/>
                <c:pt idx="0">
                  <c:v>Ten year everage</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Sheet1!$B$1:$AH$1</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Sheet1!$B$3:$AH$3</c:f>
              <c:numCache>
                <c:formatCode>General</c:formatCode>
                <c:ptCount val="33"/>
                <c:pt idx="0">
                  <c:v>7.5570000000000004</c:v>
                </c:pt>
                <c:pt idx="1">
                  <c:v>7.56</c:v>
                </c:pt>
                <c:pt idx="2">
                  <c:v>7.56</c:v>
                </c:pt>
                <c:pt idx="3">
                  <c:v>7.56</c:v>
                </c:pt>
                <c:pt idx="4">
                  <c:v>7.56</c:v>
                </c:pt>
                <c:pt idx="5">
                  <c:v>7.56</c:v>
                </c:pt>
                <c:pt idx="6">
                  <c:v>7.56</c:v>
                </c:pt>
                <c:pt idx="7">
                  <c:v>7.56</c:v>
                </c:pt>
                <c:pt idx="8">
                  <c:v>7.56</c:v>
                </c:pt>
                <c:pt idx="9">
                  <c:v>7.56</c:v>
                </c:pt>
                <c:pt idx="10">
                  <c:v>6.609</c:v>
                </c:pt>
                <c:pt idx="11">
                  <c:v>6.61</c:v>
                </c:pt>
                <c:pt idx="12">
                  <c:v>6.61</c:v>
                </c:pt>
                <c:pt idx="13">
                  <c:v>6.61</c:v>
                </c:pt>
                <c:pt idx="14">
                  <c:v>6.61</c:v>
                </c:pt>
                <c:pt idx="15">
                  <c:v>6.61</c:v>
                </c:pt>
                <c:pt idx="16">
                  <c:v>6.61</c:v>
                </c:pt>
                <c:pt idx="17">
                  <c:v>6.61</c:v>
                </c:pt>
                <c:pt idx="18">
                  <c:v>6.61</c:v>
                </c:pt>
                <c:pt idx="19">
                  <c:v>6.61</c:v>
                </c:pt>
                <c:pt idx="20">
                  <c:v>6</c:v>
                </c:pt>
                <c:pt idx="21">
                  <c:v>6</c:v>
                </c:pt>
                <c:pt idx="22">
                  <c:v>6</c:v>
                </c:pt>
                <c:pt idx="23">
                  <c:v>6</c:v>
                </c:pt>
                <c:pt idx="24">
                  <c:v>6</c:v>
                </c:pt>
                <c:pt idx="25">
                  <c:v>6</c:v>
                </c:pt>
                <c:pt idx="26">
                  <c:v>6</c:v>
                </c:pt>
                <c:pt idx="27">
                  <c:v>6</c:v>
                </c:pt>
                <c:pt idx="28">
                  <c:v>6</c:v>
                </c:pt>
                <c:pt idx="29">
                  <c:v>6</c:v>
                </c:pt>
                <c:pt idx="30">
                  <c:v>5.17</c:v>
                </c:pt>
                <c:pt idx="31">
                  <c:v>5.17</c:v>
                </c:pt>
                <c:pt idx="32">
                  <c:v>5.17</c:v>
                </c:pt>
              </c:numCache>
            </c:numRef>
          </c:val>
          <c:smooth val="0"/>
          <c:extLst xmlns:c16r2="http://schemas.microsoft.com/office/drawing/2015/06/chart">
            <c:ext xmlns:c16="http://schemas.microsoft.com/office/drawing/2014/chart" uri="{C3380CC4-5D6E-409C-BE32-E72D297353CC}">
              <c16:uniqueId val="{00000001-6E08-9447-A6FF-79631B425284}"/>
            </c:ext>
          </c:extLst>
        </c:ser>
        <c:ser>
          <c:idx val="0"/>
          <c:order val="2"/>
          <c:tx>
            <c:strRef>
              <c:f>Sheet1!$A$2</c:f>
              <c:strCache>
                <c:ptCount val="1"/>
                <c:pt idx="0">
                  <c:v>GDP growth rate</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Sheet1!$B$1:$AH$1</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Sheet1!$B$2:$AH$2</c:f>
              <c:numCache>
                <c:formatCode>General</c:formatCode>
                <c:ptCount val="33"/>
                <c:pt idx="0">
                  <c:v>5.96</c:v>
                </c:pt>
                <c:pt idx="1">
                  <c:v>8.65</c:v>
                </c:pt>
                <c:pt idx="2">
                  <c:v>8.07</c:v>
                </c:pt>
                <c:pt idx="3">
                  <c:v>8.84</c:v>
                </c:pt>
                <c:pt idx="4">
                  <c:v>9.5399999999999991</c:v>
                </c:pt>
                <c:pt idx="5">
                  <c:v>9.34</c:v>
                </c:pt>
                <c:pt idx="6">
                  <c:v>8.15</c:v>
                </c:pt>
                <c:pt idx="7">
                  <c:v>5.76</c:v>
                </c:pt>
                <c:pt idx="8">
                  <c:v>4.47</c:v>
                </c:pt>
                <c:pt idx="9">
                  <c:v>6.79</c:v>
                </c:pt>
                <c:pt idx="10">
                  <c:v>6.19</c:v>
                </c:pt>
                <c:pt idx="11">
                  <c:v>6.32</c:v>
                </c:pt>
                <c:pt idx="12">
                  <c:v>6.9</c:v>
                </c:pt>
                <c:pt idx="13">
                  <c:v>7.54</c:v>
                </c:pt>
                <c:pt idx="14">
                  <c:v>7.55</c:v>
                </c:pt>
                <c:pt idx="15">
                  <c:v>6.98</c:v>
                </c:pt>
                <c:pt idx="16">
                  <c:v>7.13</c:v>
                </c:pt>
                <c:pt idx="17">
                  <c:v>5.66</c:v>
                </c:pt>
                <c:pt idx="18">
                  <c:v>5.4</c:v>
                </c:pt>
                <c:pt idx="19">
                  <c:v>6.42</c:v>
                </c:pt>
                <c:pt idx="20">
                  <c:v>6.24</c:v>
                </c:pt>
                <c:pt idx="21">
                  <c:v>5.25</c:v>
                </c:pt>
                <c:pt idx="22">
                  <c:v>5.42</c:v>
                </c:pt>
                <c:pt idx="23">
                  <c:v>5.98</c:v>
                </c:pt>
                <c:pt idx="24">
                  <c:v>6.68</c:v>
                </c:pt>
                <c:pt idx="25">
                  <c:v>6.21</c:v>
                </c:pt>
                <c:pt idx="26">
                  <c:v>6.81</c:v>
                </c:pt>
                <c:pt idx="27">
                  <c:v>7.08</c:v>
                </c:pt>
                <c:pt idx="28">
                  <c:v>7.02</c:v>
                </c:pt>
                <c:pt idx="29">
                  <c:v>2.91</c:v>
                </c:pt>
                <c:pt idx="30">
                  <c:v>2.5099999999999998</c:v>
                </c:pt>
                <c:pt idx="31">
                  <c:v>8.02</c:v>
                </c:pt>
                <c:pt idx="32">
                  <c:v>4.24</c:v>
                </c:pt>
              </c:numCache>
            </c:numRef>
          </c:val>
          <c:smooth val="0"/>
          <c:extLst xmlns:c16r2="http://schemas.microsoft.com/office/drawing/2015/06/chart">
            <c:ext xmlns:c16="http://schemas.microsoft.com/office/drawing/2014/chart" uri="{C3380CC4-5D6E-409C-BE32-E72D297353CC}">
              <c16:uniqueId val="{00000002-6E08-9447-A6FF-79631B425284}"/>
            </c:ext>
          </c:extLst>
        </c:ser>
        <c:ser>
          <c:idx val="1"/>
          <c:order val="3"/>
          <c:tx>
            <c:strRef>
              <c:f>Sheet1!$A$3</c:f>
              <c:strCache>
                <c:ptCount val="1"/>
                <c:pt idx="0">
                  <c:v>Ten year everage</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Sheet1!$B$1:$AH$1</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Sheet1!$B$3:$AH$3</c:f>
              <c:numCache>
                <c:formatCode>General</c:formatCode>
                <c:ptCount val="33"/>
                <c:pt idx="0">
                  <c:v>7.5570000000000004</c:v>
                </c:pt>
                <c:pt idx="1">
                  <c:v>7.56</c:v>
                </c:pt>
                <c:pt idx="2">
                  <c:v>7.56</c:v>
                </c:pt>
                <c:pt idx="3">
                  <c:v>7.56</c:v>
                </c:pt>
                <c:pt idx="4">
                  <c:v>7.56</c:v>
                </c:pt>
                <c:pt idx="5">
                  <c:v>7.56</c:v>
                </c:pt>
                <c:pt idx="6">
                  <c:v>7.56</c:v>
                </c:pt>
                <c:pt idx="7">
                  <c:v>7.56</c:v>
                </c:pt>
                <c:pt idx="8">
                  <c:v>7.56</c:v>
                </c:pt>
                <c:pt idx="9">
                  <c:v>7.56</c:v>
                </c:pt>
                <c:pt idx="10">
                  <c:v>6.609</c:v>
                </c:pt>
                <c:pt idx="11">
                  <c:v>6.61</c:v>
                </c:pt>
                <c:pt idx="12">
                  <c:v>6.61</c:v>
                </c:pt>
                <c:pt idx="13">
                  <c:v>6.61</c:v>
                </c:pt>
                <c:pt idx="14">
                  <c:v>6.61</c:v>
                </c:pt>
                <c:pt idx="15">
                  <c:v>6.61</c:v>
                </c:pt>
                <c:pt idx="16">
                  <c:v>6.61</c:v>
                </c:pt>
                <c:pt idx="17">
                  <c:v>6.61</c:v>
                </c:pt>
                <c:pt idx="18">
                  <c:v>6.61</c:v>
                </c:pt>
                <c:pt idx="19">
                  <c:v>6.61</c:v>
                </c:pt>
                <c:pt idx="20">
                  <c:v>6</c:v>
                </c:pt>
                <c:pt idx="21">
                  <c:v>6</c:v>
                </c:pt>
                <c:pt idx="22">
                  <c:v>6</c:v>
                </c:pt>
                <c:pt idx="23">
                  <c:v>6</c:v>
                </c:pt>
                <c:pt idx="24">
                  <c:v>6</c:v>
                </c:pt>
                <c:pt idx="25">
                  <c:v>6</c:v>
                </c:pt>
                <c:pt idx="26">
                  <c:v>6</c:v>
                </c:pt>
                <c:pt idx="27">
                  <c:v>6</c:v>
                </c:pt>
                <c:pt idx="28">
                  <c:v>6</c:v>
                </c:pt>
                <c:pt idx="29">
                  <c:v>6</c:v>
                </c:pt>
                <c:pt idx="30">
                  <c:v>5.17</c:v>
                </c:pt>
                <c:pt idx="31">
                  <c:v>5.17</c:v>
                </c:pt>
                <c:pt idx="32">
                  <c:v>5.17</c:v>
                </c:pt>
              </c:numCache>
            </c:numRef>
          </c:val>
          <c:smooth val="0"/>
          <c:extLst xmlns:c16r2="http://schemas.microsoft.com/office/drawing/2015/06/chart">
            <c:ext xmlns:c16="http://schemas.microsoft.com/office/drawing/2014/chart" uri="{C3380CC4-5D6E-409C-BE32-E72D297353CC}">
              <c16:uniqueId val="{00000003-6E08-9447-A6FF-79631B425284}"/>
            </c:ext>
          </c:extLst>
        </c:ser>
        <c:dLbls>
          <c:dLblPos val="ctr"/>
          <c:showLegendKey val="0"/>
          <c:showVal val="1"/>
          <c:showCatName val="0"/>
          <c:showSerName val="0"/>
          <c:showPercent val="0"/>
          <c:showBubbleSize val="0"/>
        </c:dLbls>
        <c:marker val="1"/>
        <c:smooth val="0"/>
        <c:axId val="2097534960"/>
        <c:axId val="2097527888"/>
      </c:lineChart>
      <c:catAx>
        <c:axId val="20975349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097527888"/>
        <c:crosses val="autoZero"/>
        <c:auto val="1"/>
        <c:lblAlgn val="ctr"/>
        <c:lblOffset val="100"/>
        <c:noMultiLvlLbl val="0"/>
      </c:catAx>
      <c:valAx>
        <c:axId val="20975278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9753496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DN QUAY LAỊ HOẠT ĐỘNG THEO NGÀNH 9TH2023/2022</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'14. DN quay lai hoat dong'!$A$7:$A$26</c:f>
              <c:strCache>
                <c:ptCount val="20"/>
                <c:pt idx="0">
                  <c:v>TỔNG SỐ</c:v>
                </c:pt>
                <c:pt idx="1">
                  <c:v>Nông, Lâm nghiệp và Thủy sản</c:v>
                </c:pt>
                <c:pt idx="2">
                  <c:v>Công nghiệp và Xây dựng</c:v>
                </c:pt>
                <c:pt idx="3">
                  <c:v>Khai khoáng</c:v>
                </c:pt>
                <c:pt idx="4">
                  <c:v>Công nghiệp chế biến, chế tạo</c:v>
                </c:pt>
                <c:pt idx="5">
                  <c:v>Sản xuất phân phối, điện, nước, gas</c:v>
                </c:pt>
                <c:pt idx="6">
                  <c:v>Xây dựng</c:v>
                </c:pt>
                <c:pt idx="7">
                  <c:v>Dịch vụ</c:v>
                </c:pt>
                <c:pt idx="8">
                  <c:v>Bán buôn; bán lẻ; sửa chữa ô tô, xe máy</c:v>
                </c:pt>
                <c:pt idx="9">
                  <c:v>Vận tải kho bãi</c:v>
                </c:pt>
                <c:pt idx="10">
                  <c:v>Dịch vụ lưu trú và ăn uống</c:v>
                </c:pt>
                <c:pt idx="11">
                  <c:v>Thông tin và truyền thông</c:v>
                </c:pt>
                <c:pt idx="12">
                  <c:v>Tài chính, ngân hàng và bảo hiểm</c:v>
                </c:pt>
                <c:pt idx="13">
                  <c:v>Kinh doanh bất động sản</c:v>
                </c:pt>
                <c:pt idx="14">
                  <c:v>Khoa học, công nghệ; dịch vụ tư vấn, thiết kế;
quảng cáo và chuyên môn khác</c:v>
                </c:pt>
                <c:pt idx="15">
                  <c:v>Giáo dục và đào tạo</c:v>
                </c:pt>
                <c:pt idx="16">
                  <c:v>Y tế và hoạt động trợ giúp xã hội</c:v>
                </c:pt>
                <c:pt idx="17">
                  <c:v>Nghệ thuật, vui chơi và giải trí</c:v>
                </c:pt>
                <c:pt idx="18">
                  <c:v>Dịch vụ việc làm; du lịch; cho thuê máy móc
thiết bị, đồ dùng và các dịch vụ hỗ trợ khác</c:v>
                </c:pt>
                <c:pt idx="19">
                  <c:v>Hoạt động dịch vụ khác</c:v>
                </c:pt>
              </c:strCache>
            </c:strRef>
          </c:cat>
          <c:val>
            <c:numRef>
              <c:f>'14. DN quay lai hoat dong'!$E$7:$E$26</c:f>
              <c:numCache>
                <c:formatCode>General</c:formatCode>
                <c:ptCount val="20"/>
                <c:pt idx="0" formatCode="0.0">
                  <c:v>-3.1895305787087409</c:v>
                </c:pt>
                <c:pt idx="1">
                  <c:v>3.1</c:v>
                </c:pt>
                <c:pt idx="2">
                  <c:v>0.8</c:v>
                </c:pt>
                <c:pt idx="3">
                  <c:v>0.8</c:v>
                </c:pt>
                <c:pt idx="4">
                  <c:v>0.9</c:v>
                </c:pt>
                <c:pt idx="5">
                  <c:v>5.2</c:v>
                </c:pt>
                <c:pt idx="6">
                  <c:v>0.2</c:v>
                </c:pt>
                <c:pt idx="7">
                  <c:v>-4.7</c:v>
                </c:pt>
                <c:pt idx="8">
                  <c:v>-5.8</c:v>
                </c:pt>
                <c:pt idx="9">
                  <c:v>-3.5</c:v>
                </c:pt>
                <c:pt idx="10">
                  <c:v>-23</c:v>
                </c:pt>
                <c:pt idx="11">
                  <c:v>6.9</c:v>
                </c:pt>
                <c:pt idx="12">
                  <c:v>15.1</c:v>
                </c:pt>
                <c:pt idx="13">
                  <c:v>3.3</c:v>
                </c:pt>
                <c:pt idx="14">
                  <c:v>4.5</c:v>
                </c:pt>
                <c:pt idx="15">
                  <c:v>-0.9</c:v>
                </c:pt>
                <c:pt idx="16">
                  <c:v>14.3</c:v>
                </c:pt>
                <c:pt idx="17">
                  <c:v>-22.7</c:v>
                </c:pt>
                <c:pt idx="18">
                  <c:v>-10.1</c:v>
                </c:pt>
                <c:pt idx="19">
                  <c:v>-13.1</c:v>
                </c:pt>
              </c:numCache>
            </c:numRef>
          </c:val>
          <c:extLst xmlns:c16r2="http://schemas.microsoft.com/office/drawing/2015/06/chart">
            <c:ext xmlns:c16="http://schemas.microsoft.com/office/drawing/2014/chart" uri="{C3380CC4-5D6E-409C-BE32-E72D297353CC}">
              <c16:uniqueId val="{00000000-6821-8C46-BF1A-B7B503675561}"/>
            </c:ext>
          </c:extLst>
        </c:ser>
        <c:dLbls>
          <c:dLblPos val="outEnd"/>
          <c:showLegendKey val="0"/>
          <c:showVal val="1"/>
          <c:showCatName val="0"/>
          <c:showSerName val="0"/>
          <c:showPercent val="0"/>
          <c:showBubbleSize val="0"/>
        </c:dLbls>
        <c:gapWidth val="444"/>
        <c:overlap val="-90"/>
        <c:axId val="92782688"/>
        <c:axId val="92786496"/>
      </c:barChart>
      <c:catAx>
        <c:axId val="9278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crossAx val="92786496"/>
        <c:crosses val="autoZero"/>
        <c:auto val="1"/>
        <c:lblAlgn val="ctr"/>
        <c:lblOffset val="100"/>
        <c:noMultiLvlLbl val="0"/>
      </c:catAx>
      <c:valAx>
        <c:axId val="92786496"/>
        <c:scaling>
          <c:orientation val="minMax"/>
        </c:scaling>
        <c:delete val="1"/>
        <c:axPos val="l"/>
        <c:numFmt formatCode="0.0" sourceLinked="1"/>
        <c:majorTickMark val="none"/>
        <c:minorTickMark val="none"/>
        <c:tickLblPos val="nextTo"/>
        <c:crossAx val="9278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DN TẠM NGỪNG HOẠT ĐỘNG THEO NGÀNH 9TH2023/2022</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'15. DN Ngừng có thời hạn'!$A$7:$A$26</c:f>
              <c:strCache>
                <c:ptCount val="20"/>
                <c:pt idx="0">
                  <c:v>TỔNG SỐ</c:v>
                </c:pt>
                <c:pt idx="1">
                  <c:v>Nông, Lâm nghiệp và Thủy sản</c:v>
                </c:pt>
                <c:pt idx="2">
                  <c:v>Công nghiệp và Xây dựng</c:v>
                </c:pt>
                <c:pt idx="3">
                  <c:v>Khai khoáng</c:v>
                </c:pt>
                <c:pt idx="4">
                  <c:v>Công nghiệp chế biến, chế tạo</c:v>
                </c:pt>
                <c:pt idx="5">
                  <c:v>Sản xuất phân phối, điện, nước, gas</c:v>
                </c:pt>
                <c:pt idx="6">
                  <c:v>Xây dựng</c:v>
                </c:pt>
                <c:pt idx="7">
                  <c:v>Dịch vụ</c:v>
                </c:pt>
                <c:pt idx="8">
                  <c:v>Bán buôn; bán lẻ; sửa chữa ô tô, xe máy</c:v>
                </c:pt>
                <c:pt idx="9">
                  <c:v>Vận tải kho bãi</c:v>
                </c:pt>
                <c:pt idx="10">
                  <c:v>Dịch vụ lưu trú và ăn uống</c:v>
                </c:pt>
                <c:pt idx="11">
                  <c:v>Thông tin và truyền thông</c:v>
                </c:pt>
                <c:pt idx="12">
                  <c:v>Tài chính, ngân hàng và bảo hiểm</c:v>
                </c:pt>
                <c:pt idx="13">
                  <c:v>Kinh doanh bất động sản</c:v>
                </c:pt>
                <c:pt idx="14">
                  <c:v>Khoa học, công nghệ; dịch vụ tư vấn, thiết kế;
quảng cáo và chuyên môn khác</c:v>
                </c:pt>
                <c:pt idx="15">
                  <c:v>Giáo dục và đào tạo</c:v>
                </c:pt>
                <c:pt idx="16">
                  <c:v>Y tế và hoạt động trợ giúp xã hội</c:v>
                </c:pt>
                <c:pt idx="17">
                  <c:v>Nghệ thuật, vui chơi và giải trí</c:v>
                </c:pt>
                <c:pt idx="18">
                  <c:v>Dịch vụ việc làm; du lịch; cho thuê máy móc
thiết bị, đồ dùng và các dịch vụ hỗ trợ khác</c:v>
                </c:pt>
                <c:pt idx="19">
                  <c:v>Hoạt động dịch vụ khác</c:v>
                </c:pt>
              </c:strCache>
            </c:strRef>
          </c:cat>
          <c:val>
            <c:numRef>
              <c:f>'15. DN Ngừng có thời hạn'!$E$7:$E$26</c:f>
              <c:numCache>
                <c:formatCode>General</c:formatCode>
                <c:ptCount val="20"/>
                <c:pt idx="0">
                  <c:v>21.2</c:v>
                </c:pt>
                <c:pt idx="1">
                  <c:v>8</c:v>
                </c:pt>
                <c:pt idx="2">
                  <c:v>13.6</c:v>
                </c:pt>
                <c:pt idx="3">
                  <c:v>1.8</c:v>
                </c:pt>
                <c:pt idx="4">
                  <c:v>16.5</c:v>
                </c:pt>
                <c:pt idx="5">
                  <c:v>5.0999999999999996</c:v>
                </c:pt>
                <c:pt idx="6">
                  <c:v>12.2</c:v>
                </c:pt>
                <c:pt idx="7">
                  <c:v>24.4</c:v>
                </c:pt>
                <c:pt idx="8">
                  <c:v>32</c:v>
                </c:pt>
                <c:pt idx="9">
                  <c:v>19.7</c:v>
                </c:pt>
                <c:pt idx="10">
                  <c:v>11</c:v>
                </c:pt>
                <c:pt idx="11">
                  <c:v>28</c:v>
                </c:pt>
                <c:pt idx="12">
                  <c:v>25</c:v>
                </c:pt>
                <c:pt idx="13">
                  <c:v>54.5</c:v>
                </c:pt>
                <c:pt idx="14">
                  <c:v>24.4</c:v>
                </c:pt>
                <c:pt idx="15">
                  <c:v>-7.1</c:v>
                </c:pt>
                <c:pt idx="16">
                  <c:v>20.6</c:v>
                </c:pt>
                <c:pt idx="17">
                  <c:v>8.4</c:v>
                </c:pt>
                <c:pt idx="18">
                  <c:v>-1.4</c:v>
                </c:pt>
                <c:pt idx="19">
                  <c:v>-27.8</c:v>
                </c:pt>
              </c:numCache>
            </c:numRef>
          </c:val>
          <c:extLst xmlns:c16r2="http://schemas.microsoft.com/office/drawing/2015/06/chart">
            <c:ext xmlns:c16="http://schemas.microsoft.com/office/drawing/2014/chart" uri="{C3380CC4-5D6E-409C-BE32-E72D297353CC}">
              <c16:uniqueId val="{00000000-E320-414D-86CE-F1A4A6ABA888}"/>
            </c:ext>
          </c:extLst>
        </c:ser>
        <c:dLbls>
          <c:dLblPos val="outEnd"/>
          <c:showLegendKey val="0"/>
          <c:showVal val="1"/>
          <c:showCatName val="0"/>
          <c:showSerName val="0"/>
          <c:showPercent val="0"/>
          <c:showBubbleSize val="0"/>
        </c:dLbls>
        <c:gapWidth val="444"/>
        <c:overlap val="-90"/>
        <c:axId val="92779968"/>
        <c:axId val="92779424"/>
      </c:barChart>
      <c:catAx>
        <c:axId val="92779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crossAx val="92779424"/>
        <c:crosses val="autoZero"/>
        <c:auto val="1"/>
        <c:lblAlgn val="ctr"/>
        <c:lblOffset val="100"/>
        <c:noMultiLvlLbl val="0"/>
      </c:catAx>
      <c:valAx>
        <c:axId val="92779424"/>
        <c:scaling>
          <c:orientation val="minMax"/>
        </c:scaling>
        <c:delete val="1"/>
        <c:axPos val="l"/>
        <c:numFmt formatCode="General" sourceLinked="1"/>
        <c:majorTickMark val="none"/>
        <c:minorTickMark val="none"/>
        <c:tickLblPos val="nextTo"/>
        <c:crossAx val="92779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DN GIẢI THỂ THEO NGÀNH 9TH2023/2022</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'16.DN giải thể'!$A$7:$A$26</c:f>
              <c:strCache>
                <c:ptCount val="20"/>
                <c:pt idx="0">
                  <c:v>TỔNG SỐ</c:v>
                </c:pt>
                <c:pt idx="1">
                  <c:v>Nông, Lâm nghiệp và Thủy sản</c:v>
                </c:pt>
                <c:pt idx="2">
                  <c:v>Công nghiệp và Xây dựng</c:v>
                </c:pt>
                <c:pt idx="3">
                  <c:v>Khai khoáng</c:v>
                </c:pt>
                <c:pt idx="4">
                  <c:v>Công nghiệp chế biến, chế tạo</c:v>
                </c:pt>
                <c:pt idx="5">
                  <c:v>Sản xuất phân phối, điện, nước, gas</c:v>
                </c:pt>
                <c:pt idx="6">
                  <c:v>Xây dựng</c:v>
                </c:pt>
                <c:pt idx="7">
                  <c:v>Dịch vụ</c:v>
                </c:pt>
                <c:pt idx="8">
                  <c:v>Bán buôn; bán lẻ; sửa chữa ô tô, xe máy</c:v>
                </c:pt>
                <c:pt idx="9">
                  <c:v>Vận tải kho bãi</c:v>
                </c:pt>
                <c:pt idx="10">
                  <c:v>Dịch vụ lưu trú và ăn uống</c:v>
                </c:pt>
                <c:pt idx="11">
                  <c:v>Thông tin và truyền thông</c:v>
                </c:pt>
                <c:pt idx="12">
                  <c:v>Tài chính, ngân hàng và bảo hiểm</c:v>
                </c:pt>
                <c:pt idx="13">
                  <c:v>Kinh doanh bất động sản</c:v>
                </c:pt>
                <c:pt idx="14">
                  <c:v>Khoa học, công nghệ; dịch vụ tư vấn, thiết kế;
quảng cáo và chuyên môn khác</c:v>
                </c:pt>
                <c:pt idx="15">
                  <c:v>Giáo dục và đào tạo</c:v>
                </c:pt>
                <c:pt idx="16">
                  <c:v>Y tế và hoạt động trợ giúp xã hội</c:v>
                </c:pt>
                <c:pt idx="17">
                  <c:v>Nghệ thuật, vui chơi và giải trí</c:v>
                </c:pt>
                <c:pt idx="18">
                  <c:v>Dịch vụ việc làm; du lịch; cho thuê máy móc
thiết bị, đồ dùng và các dịch vụ hỗ trợ khác</c:v>
                </c:pt>
                <c:pt idx="19">
                  <c:v>Hoạt động dịch vụ khác</c:v>
                </c:pt>
              </c:strCache>
            </c:strRef>
          </c:cat>
          <c:val>
            <c:numRef>
              <c:f>'16.DN giải thể'!$E$7:$E$26</c:f>
              <c:numCache>
                <c:formatCode>General</c:formatCode>
                <c:ptCount val="20"/>
                <c:pt idx="0">
                  <c:v>-4.3</c:v>
                </c:pt>
                <c:pt idx="1">
                  <c:v>-33</c:v>
                </c:pt>
                <c:pt idx="2">
                  <c:v>-17.600000000000001</c:v>
                </c:pt>
                <c:pt idx="3">
                  <c:v>-4.4000000000000004</c:v>
                </c:pt>
                <c:pt idx="4">
                  <c:v>-11.1</c:v>
                </c:pt>
                <c:pt idx="5">
                  <c:v>-20.100000000000001</c:v>
                </c:pt>
                <c:pt idx="6">
                  <c:v>-23.4</c:v>
                </c:pt>
                <c:pt idx="7">
                  <c:v>0.7</c:v>
                </c:pt>
                <c:pt idx="8">
                  <c:v>2.1</c:v>
                </c:pt>
                <c:pt idx="9">
                  <c:v>0</c:v>
                </c:pt>
                <c:pt idx="10">
                  <c:v>2.8</c:v>
                </c:pt>
                <c:pt idx="11">
                  <c:v>0.7</c:v>
                </c:pt>
                <c:pt idx="12">
                  <c:v>6.8</c:v>
                </c:pt>
                <c:pt idx="13">
                  <c:v>10.7</c:v>
                </c:pt>
                <c:pt idx="14">
                  <c:v>-8.8000000000000007</c:v>
                </c:pt>
                <c:pt idx="15">
                  <c:v>-5.6</c:v>
                </c:pt>
                <c:pt idx="16">
                  <c:v>33.299999999999997</c:v>
                </c:pt>
                <c:pt idx="17">
                  <c:v>-2.9</c:v>
                </c:pt>
                <c:pt idx="18">
                  <c:v>-8.1</c:v>
                </c:pt>
                <c:pt idx="19">
                  <c:v>-7.6</c:v>
                </c:pt>
              </c:numCache>
            </c:numRef>
          </c:val>
          <c:extLst xmlns:c16r2="http://schemas.microsoft.com/office/drawing/2015/06/chart">
            <c:ext xmlns:c16="http://schemas.microsoft.com/office/drawing/2014/chart" uri="{C3380CC4-5D6E-409C-BE32-E72D297353CC}">
              <c16:uniqueId val="{00000000-7C75-1745-A45E-DBA2F70985FF}"/>
            </c:ext>
          </c:extLst>
        </c:ser>
        <c:dLbls>
          <c:dLblPos val="outEnd"/>
          <c:showLegendKey val="0"/>
          <c:showVal val="1"/>
          <c:showCatName val="0"/>
          <c:showSerName val="0"/>
          <c:showPercent val="0"/>
          <c:showBubbleSize val="0"/>
        </c:dLbls>
        <c:gapWidth val="444"/>
        <c:overlap val="-90"/>
        <c:axId val="92789216"/>
        <c:axId val="92775616"/>
      </c:barChart>
      <c:catAx>
        <c:axId val="92789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92775616"/>
        <c:crosses val="autoZero"/>
        <c:auto val="1"/>
        <c:lblAlgn val="ctr"/>
        <c:lblOffset val="100"/>
        <c:noMultiLvlLbl val="0"/>
      </c:catAx>
      <c:valAx>
        <c:axId val="92775616"/>
        <c:scaling>
          <c:orientation val="minMax"/>
        </c:scaling>
        <c:delete val="1"/>
        <c:axPos val="l"/>
        <c:numFmt formatCode="General" sourceLinked="1"/>
        <c:majorTickMark val="none"/>
        <c:minorTickMark val="none"/>
        <c:tickLblPos val="nextTo"/>
        <c:crossAx val="9278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TĂNG TRƯỞNG GDP THEO NGÀNH 9TH.2023</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9TH.2023</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Sheet1!$A$2:$A$25</c:f>
              <c:strCache>
                <c:ptCount val="24"/>
                <c:pt idx="0">
                  <c:v>TĂNG GDP</c:v>
                </c:pt>
                <c:pt idx="1">
                  <c:v>Nông, lâm nghiệp và thủy sản</c:v>
                </c:pt>
                <c:pt idx="2">
                  <c:v>Công nghiệp</c:v>
                </c:pt>
                <c:pt idx="3">
                  <c:v>Khai khoáng</c:v>
                </c:pt>
                <c:pt idx="4">
                  <c:v>Công nghiệp chế biến, chế tạo</c:v>
                </c:pt>
                <c:pt idx="5">
                  <c:v>Sản xuất và phân phối điện, khí đốt, 
nước nóng, hơi nước và điều hòa không khí</c:v>
                </c:pt>
                <c:pt idx="6">
                  <c:v>Cung cấp nước; hoạt động quản lý
và xử lý rác thải, nước thải</c:v>
                </c:pt>
                <c:pt idx="7">
                  <c:v>Xây dựng</c:v>
                </c:pt>
                <c:pt idx="8">
                  <c:v>Dịch vụ</c:v>
                </c:pt>
                <c:pt idx="9">
                  <c:v>Bán buôn và bán lẻ; sửa chữa ô tô, mô tô, 
xe máy và xe có động cơ khác</c:v>
                </c:pt>
                <c:pt idx="10">
                  <c:v>Vận tải, kho bãi</c:v>
                </c:pt>
                <c:pt idx="11">
                  <c:v>Dịch vụ lưu trú và ăn uống</c:v>
                </c:pt>
                <c:pt idx="12">
                  <c:v>Thông tin và truyền thông</c:v>
                </c:pt>
                <c:pt idx="13">
                  <c:v>Hoạt động tài chính, ngân hàng và bảo hiểm</c:v>
                </c:pt>
                <c:pt idx="14">
                  <c:v>Hoạt động kinh doanh bất động sản</c:v>
                </c:pt>
                <c:pt idx="15">
                  <c:v>Hoạt động chuyên môn, khoa học và công nghệ</c:v>
                </c:pt>
                <c:pt idx="16">
                  <c:v>Hoạt động hành chính và dịch vụ hỗ trợ</c:v>
                </c:pt>
                <c:pt idx="17">
                  <c:v>Hoạt động của Đảng Cộng sản, tổ chức
chính trị- xã hội; quản lý Nhà nước, an ninh
quốc phòng; đảm bảo xã hội bắt buộc</c:v>
                </c:pt>
                <c:pt idx="18">
                  <c:v>Giáo dục và đào tạo</c:v>
                </c:pt>
                <c:pt idx="19">
                  <c:v>Y tế và hoạt động trợ giúp xã hội</c:v>
                </c:pt>
                <c:pt idx="20">
                  <c:v>Nghệ thuật, vui chơi và giải trí</c:v>
                </c:pt>
                <c:pt idx="21">
                  <c:v>Hoạt động dịch vụ khác</c:v>
                </c:pt>
                <c:pt idx="22">
                  <c:v>Hoạt động làm thuê các công việc trong
các hộ gia đình, sản xuất sản phẩm vật chất
và dịch vụ tự tiêu dùng của hộ gia đình</c:v>
                </c:pt>
                <c:pt idx="23">
                  <c:v>Thuế sản phẩm trừ trợ cấp sản phẩm</c:v>
                </c:pt>
              </c:strCache>
            </c:strRef>
          </c:cat>
          <c:val>
            <c:numRef>
              <c:f>Sheet1!$B$2:$B$25</c:f>
              <c:numCache>
                <c:formatCode>General</c:formatCode>
                <c:ptCount val="24"/>
                <c:pt idx="0">
                  <c:v>4.24</c:v>
                </c:pt>
                <c:pt idx="1">
                  <c:v>3.43</c:v>
                </c:pt>
                <c:pt idx="2">
                  <c:v>1.65</c:v>
                </c:pt>
                <c:pt idx="3">
                  <c:v>-3.01</c:v>
                </c:pt>
                <c:pt idx="4">
                  <c:v>1.98</c:v>
                </c:pt>
                <c:pt idx="5">
                  <c:v>2.9</c:v>
                </c:pt>
                <c:pt idx="6">
                  <c:v>4.6900000000000004</c:v>
                </c:pt>
                <c:pt idx="7">
                  <c:v>6.17</c:v>
                </c:pt>
                <c:pt idx="8">
                  <c:v>6.32</c:v>
                </c:pt>
                <c:pt idx="9">
                  <c:v>8.0399999999999991</c:v>
                </c:pt>
                <c:pt idx="10">
                  <c:v>8.66</c:v>
                </c:pt>
                <c:pt idx="11">
                  <c:v>13.17</c:v>
                </c:pt>
                <c:pt idx="12">
                  <c:v>2.67</c:v>
                </c:pt>
                <c:pt idx="13">
                  <c:v>6.91</c:v>
                </c:pt>
                <c:pt idx="14">
                  <c:v>-0.05</c:v>
                </c:pt>
                <c:pt idx="15">
                  <c:v>6.28</c:v>
                </c:pt>
                <c:pt idx="16">
                  <c:v>12.4</c:v>
                </c:pt>
                <c:pt idx="17">
                  <c:v>5.55</c:v>
                </c:pt>
                <c:pt idx="18">
                  <c:v>3.34</c:v>
                </c:pt>
                <c:pt idx="19">
                  <c:v>1.32</c:v>
                </c:pt>
                <c:pt idx="20">
                  <c:v>11.35</c:v>
                </c:pt>
                <c:pt idx="21">
                  <c:v>10.56</c:v>
                </c:pt>
                <c:pt idx="22">
                  <c:v>4.8099999999999996</c:v>
                </c:pt>
                <c:pt idx="23">
                  <c:v>2.81</c:v>
                </c:pt>
              </c:numCache>
            </c:numRef>
          </c:val>
          <c:extLst xmlns:c16r2="http://schemas.microsoft.com/office/drawing/2015/06/chart">
            <c:ext xmlns:c16="http://schemas.microsoft.com/office/drawing/2014/chart" uri="{C3380CC4-5D6E-409C-BE32-E72D297353CC}">
              <c16:uniqueId val="{00000000-AD28-DB4A-9C7D-73550844FEE8}"/>
            </c:ext>
          </c:extLst>
        </c:ser>
        <c:dLbls>
          <c:dLblPos val="inEnd"/>
          <c:showLegendKey val="0"/>
          <c:showVal val="1"/>
          <c:showCatName val="0"/>
          <c:showSerName val="0"/>
          <c:showPercent val="0"/>
          <c:showBubbleSize val="0"/>
        </c:dLbls>
        <c:gapWidth val="41"/>
        <c:axId val="2097536048"/>
        <c:axId val="2097521360"/>
      </c:barChart>
      <c:catAx>
        <c:axId val="2097536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effectLst/>
                <a:latin typeface="+mn-lt"/>
                <a:ea typeface="+mn-ea"/>
                <a:cs typeface="+mn-cs"/>
              </a:defRPr>
            </a:pPr>
            <a:endParaRPr lang="en-US"/>
          </a:p>
        </c:txPr>
        <c:crossAx val="2097521360"/>
        <c:crosses val="autoZero"/>
        <c:auto val="1"/>
        <c:lblAlgn val="ctr"/>
        <c:lblOffset val="100"/>
        <c:noMultiLvlLbl val="0"/>
      </c:catAx>
      <c:valAx>
        <c:axId val="2097521360"/>
        <c:scaling>
          <c:orientation val="minMax"/>
        </c:scaling>
        <c:delete val="1"/>
        <c:axPos val="l"/>
        <c:numFmt formatCode="General" sourceLinked="1"/>
        <c:majorTickMark val="none"/>
        <c:minorTickMark val="none"/>
        <c:tickLblPos val="nextTo"/>
        <c:crossAx val="20975360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a:t>Tăng trưởng VA công nghiêp và xuất khẩu</a:t>
            </a:r>
          </a:p>
        </c:rich>
      </c:tx>
      <c:overlay val="0"/>
      <c:spPr>
        <a:noFill/>
        <a:ln>
          <a:noFill/>
        </a:ln>
        <a:effectLst/>
      </c:spPr>
      <c:txPr>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lineChart>
        <c:grouping val="standard"/>
        <c:varyColors val="0"/>
        <c:ser>
          <c:idx val="0"/>
          <c:order val="0"/>
          <c:tx>
            <c:strRef>
              <c:f>Sheet5!$C$1</c:f>
              <c:strCache>
                <c:ptCount val="1"/>
                <c:pt idx="0">
                  <c:v>Tăng VA SXCN</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Sheet5!$A$2:$A$24</c:f>
              <c:strCache>
                <c:ptCount val="23"/>
                <c:pt idx="0">
                  <c:v>QI-2018</c:v>
                </c:pt>
                <c:pt idx="1">
                  <c:v>QII-2018</c:v>
                </c:pt>
                <c:pt idx="2">
                  <c:v>QIII-2018</c:v>
                </c:pt>
                <c:pt idx="3">
                  <c:v>QIV-2018</c:v>
                </c:pt>
                <c:pt idx="4">
                  <c:v>QI-2019</c:v>
                </c:pt>
                <c:pt idx="5">
                  <c:v>QII-2019</c:v>
                </c:pt>
                <c:pt idx="6">
                  <c:v>QIII-2019</c:v>
                </c:pt>
                <c:pt idx="7">
                  <c:v>QIV-2019</c:v>
                </c:pt>
                <c:pt idx="8">
                  <c:v>QI-2020</c:v>
                </c:pt>
                <c:pt idx="9">
                  <c:v>QII-2020</c:v>
                </c:pt>
                <c:pt idx="10">
                  <c:v>QIII-2020</c:v>
                </c:pt>
                <c:pt idx="11">
                  <c:v>QIV-2020</c:v>
                </c:pt>
                <c:pt idx="12">
                  <c:v>QI-2021</c:v>
                </c:pt>
                <c:pt idx="13">
                  <c:v>QII-2021</c:v>
                </c:pt>
                <c:pt idx="14">
                  <c:v>QIII-2021</c:v>
                </c:pt>
                <c:pt idx="15">
                  <c:v>QIV-2021</c:v>
                </c:pt>
                <c:pt idx="16">
                  <c:v>QI-2022</c:v>
                </c:pt>
                <c:pt idx="17">
                  <c:v>QII-2022</c:v>
                </c:pt>
                <c:pt idx="18">
                  <c:v>QIII-2022</c:v>
                </c:pt>
                <c:pt idx="19">
                  <c:v>QIV-2022</c:v>
                </c:pt>
                <c:pt idx="20">
                  <c:v>QuýI.23</c:v>
                </c:pt>
                <c:pt idx="21">
                  <c:v>QuýII.23</c:v>
                </c:pt>
                <c:pt idx="22">
                  <c:v>Quý III.23</c:v>
                </c:pt>
              </c:strCache>
            </c:strRef>
          </c:cat>
          <c:val>
            <c:numRef>
              <c:f>Sheet5!$C$2:$C$24</c:f>
              <c:numCache>
                <c:formatCode>General</c:formatCode>
                <c:ptCount val="23"/>
                <c:pt idx="0">
                  <c:v>12.7</c:v>
                </c:pt>
                <c:pt idx="1">
                  <c:v>8.1999999999999993</c:v>
                </c:pt>
                <c:pt idx="2">
                  <c:v>10.7</c:v>
                </c:pt>
                <c:pt idx="3">
                  <c:v>9.4</c:v>
                </c:pt>
                <c:pt idx="4">
                  <c:v>9</c:v>
                </c:pt>
                <c:pt idx="5">
                  <c:v>9.24</c:v>
                </c:pt>
                <c:pt idx="6">
                  <c:v>10.42</c:v>
                </c:pt>
                <c:pt idx="7">
                  <c:v>7.29</c:v>
                </c:pt>
                <c:pt idx="8">
                  <c:v>5.0999999999999996</c:v>
                </c:pt>
                <c:pt idx="9">
                  <c:v>1.1000000000000001</c:v>
                </c:pt>
                <c:pt idx="10">
                  <c:v>2.34</c:v>
                </c:pt>
                <c:pt idx="11">
                  <c:v>4.8</c:v>
                </c:pt>
                <c:pt idx="12">
                  <c:v>6.44</c:v>
                </c:pt>
                <c:pt idx="13">
                  <c:v>11.18</c:v>
                </c:pt>
                <c:pt idx="14">
                  <c:v>-4.4000000000000004</c:v>
                </c:pt>
                <c:pt idx="15">
                  <c:v>6.52</c:v>
                </c:pt>
                <c:pt idx="16">
                  <c:v>7.16</c:v>
                </c:pt>
                <c:pt idx="17">
                  <c:v>9.51</c:v>
                </c:pt>
                <c:pt idx="18">
                  <c:v>12.12</c:v>
                </c:pt>
                <c:pt idx="19">
                  <c:v>3.6</c:v>
                </c:pt>
                <c:pt idx="20">
                  <c:v>-0.82</c:v>
                </c:pt>
                <c:pt idx="21">
                  <c:v>0.95</c:v>
                </c:pt>
                <c:pt idx="22">
                  <c:v>4.57</c:v>
                </c:pt>
              </c:numCache>
            </c:numRef>
          </c:val>
          <c:smooth val="0"/>
          <c:extLst xmlns:c16r2="http://schemas.microsoft.com/office/drawing/2015/06/chart">
            <c:ext xmlns:c16="http://schemas.microsoft.com/office/drawing/2014/chart" uri="{C3380CC4-5D6E-409C-BE32-E72D297353CC}">
              <c16:uniqueId val="{00000000-1E2D-424D-8A06-D59BBC985BBF}"/>
            </c:ext>
          </c:extLst>
        </c:ser>
        <c:ser>
          <c:idx val="1"/>
          <c:order val="1"/>
          <c:tx>
            <c:strRef>
              <c:f>Sheet5!$D$1</c:f>
              <c:strCache>
                <c:ptCount val="1"/>
                <c:pt idx="0">
                  <c:v>Tăng XK</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Sheet5!$A$2:$A$24</c:f>
              <c:strCache>
                <c:ptCount val="23"/>
                <c:pt idx="0">
                  <c:v>QI-2018</c:v>
                </c:pt>
                <c:pt idx="1">
                  <c:v>QII-2018</c:v>
                </c:pt>
                <c:pt idx="2">
                  <c:v>QIII-2018</c:v>
                </c:pt>
                <c:pt idx="3">
                  <c:v>QIV-2018</c:v>
                </c:pt>
                <c:pt idx="4">
                  <c:v>QI-2019</c:v>
                </c:pt>
                <c:pt idx="5">
                  <c:v>QII-2019</c:v>
                </c:pt>
                <c:pt idx="6">
                  <c:v>QIII-2019</c:v>
                </c:pt>
                <c:pt idx="7">
                  <c:v>QIV-2019</c:v>
                </c:pt>
                <c:pt idx="8">
                  <c:v>QI-2020</c:v>
                </c:pt>
                <c:pt idx="9">
                  <c:v>QII-2020</c:v>
                </c:pt>
                <c:pt idx="10">
                  <c:v>QIII-2020</c:v>
                </c:pt>
                <c:pt idx="11">
                  <c:v>QIV-2020</c:v>
                </c:pt>
                <c:pt idx="12">
                  <c:v>QI-2021</c:v>
                </c:pt>
                <c:pt idx="13">
                  <c:v>QII-2021</c:v>
                </c:pt>
                <c:pt idx="14">
                  <c:v>QIII-2021</c:v>
                </c:pt>
                <c:pt idx="15">
                  <c:v>QIV-2021</c:v>
                </c:pt>
                <c:pt idx="16">
                  <c:v>QI-2022</c:v>
                </c:pt>
                <c:pt idx="17">
                  <c:v>QII-2022</c:v>
                </c:pt>
                <c:pt idx="18">
                  <c:v>QIII-2022</c:v>
                </c:pt>
                <c:pt idx="19">
                  <c:v>QIV-2022</c:v>
                </c:pt>
                <c:pt idx="20">
                  <c:v>QuýI.23</c:v>
                </c:pt>
                <c:pt idx="21">
                  <c:v>QuýII.23</c:v>
                </c:pt>
                <c:pt idx="22">
                  <c:v>Quý III.23</c:v>
                </c:pt>
              </c:strCache>
            </c:strRef>
          </c:cat>
          <c:val>
            <c:numRef>
              <c:f>Sheet5!$D$2:$D$24</c:f>
              <c:numCache>
                <c:formatCode>General</c:formatCode>
                <c:ptCount val="23"/>
                <c:pt idx="0">
                  <c:v>22</c:v>
                </c:pt>
                <c:pt idx="2">
                  <c:v>10.4</c:v>
                </c:pt>
                <c:pt idx="3">
                  <c:v>8.6</c:v>
                </c:pt>
                <c:pt idx="4">
                  <c:v>4.7</c:v>
                </c:pt>
                <c:pt idx="5">
                  <c:v>9.3000000000000007</c:v>
                </c:pt>
                <c:pt idx="6">
                  <c:v>10</c:v>
                </c:pt>
                <c:pt idx="7">
                  <c:v>7.2</c:v>
                </c:pt>
                <c:pt idx="8">
                  <c:v>0.5</c:v>
                </c:pt>
                <c:pt idx="9">
                  <c:v>-9</c:v>
                </c:pt>
                <c:pt idx="10">
                  <c:v>11</c:v>
                </c:pt>
                <c:pt idx="11">
                  <c:v>13.3</c:v>
                </c:pt>
                <c:pt idx="12">
                  <c:v>22</c:v>
                </c:pt>
                <c:pt idx="13">
                  <c:v>33.5</c:v>
                </c:pt>
                <c:pt idx="14">
                  <c:v>5.2</c:v>
                </c:pt>
                <c:pt idx="15">
                  <c:v>19.399999999999999</c:v>
                </c:pt>
                <c:pt idx="16">
                  <c:v>12.9</c:v>
                </c:pt>
                <c:pt idx="17">
                  <c:v>21</c:v>
                </c:pt>
                <c:pt idx="18">
                  <c:v>17.2</c:v>
                </c:pt>
                <c:pt idx="19">
                  <c:v>-6.1</c:v>
                </c:pt>
                <c:pt idx="20">
                  <c:v>-11.9</c:v>
                </c:pt>
                <c:pt idx="21">
                  <c:v>-14.2</c:v>
                </c:pt>
                <c:pt idx="22">
                  <c:v>-8.1999999999999993</c:v>
                </c:pt>
              </c:numCache>
            </c:numRef>
          </c:val>
          <c:smooth val="0"/>
          <c:extLst xmlns:c16r2="http://schemas.microsoft.com/office/drawing/2015/06/chart">
            <c:ext xmlns:c16="http://schemas.microsoft.com/office/drawing/2014/chart" uri="{C3380CC4-5D6E-409C-BE32-E72D297353CC}">
              <c16:uniqueId val="{00000001-1E2D-424D-8A06-D59BBC985BBF}"/>
            </c:ext>
          </c:extLst>
        </c:ser>
        <c:dLbls>
          <c:dLblPos val="ctr"/>
          <c:showLegendKey val="0"/>
          <c:showVal val="1"/>
          <c:showCatName val="0"/>
          <c:showSerName val="0"/>
          <c:showPercent val="0"/>
          <c:showBubbleSize val="0"/>
        </c:dLbls>
        <c:marker val="1"/>
        <c:smooth val="0"/>
        <c:axId val="2097522448"/>
        <c:axId val="1962121152"/>
      </c:lineChart>
      <c:catAx>
        <c:axId val="209752244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en-US"/>
          </a:p>
        </c:txPr>
        <c:crossAx val="1962121152"/>
        <c:crosses val="autoZero"/>
        <c:auto val="1"/>
        <c:lblAlgn val="ctr"/>
        <c:lblOffset val="100"/>
        <c:noMultiLvlLbl val="0"/>
      </c:catAx>
      <c:valAx>
        <c:axId val="1962121152"/>
        <c:scaling>
          <c:orientation val="minMax"/>
        </c:scaling>
        <c:delete val="1"/>
        <c:axPos val="l"/>
        <c:numFmt formatCode="General" sourceLinked="1"/>
        <c:majorTickMark val="none"/>
        <c:minorTickMark val="none"/>
        <c:tickLblPos val="nextTo"/>
        <c:crossAx val="209752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dirty="0" err="1"/>
              <a:t>Chỉ</a:t>
            </a:r>
            <a:r>
              <a:rPr lang="en-US" dirty="0"/>
              <a:t> </a:t>
            </a:r>
            <a:r>
              <a:rPr lang="en-US" dirty="0" err="1"/>
              <a:t>số</a:t>
            </a:r>
            <a:r>
              <a:rPr lang="en-US" dirty="0"/>
              <a:t> </a:t>
            </a:r>
            <a:r>
              <a:rPr lang="en-US" dirty="0" err="1"/>
              <a:t>sản</a:t>
            </a:r>
            <a:r>
              <a:rPr lang="en-US" dirty="0"/>
              <a:t> </a:t>
            </a:r>
            <a:r>
              <a:rPr lang="en-US" dirty="0" err="1"/>
              <a:t>xuất</a:t>
            </a:r>
            <a:r>
              <a:rPr lang="en-US" dirty="0"/>
              <a:t> CN </a:t>
            </a:r>
            <a:r>
              <a:rPr lang="en-US" dirty="0" err="1"/>
              <a:t>công</a:t>
            </a:r>
            <a:r>
              <a:rPr lang="en-US" baseline="0" dirty="0"/>
              <a:t> </a:t>
            </a:r>
            <a:r>
              <a:rPr lang="en-US" baseline="0" dirty="0" err="1"/>
              <a:t>dồn</a:t>
            </a:r>
            <a:r>
              <a:rPr lang="en-US" baseline="0" dirty="0"/>
              <a:t> so </a:t>
            </a:r>
            <a:r>
              <a:rPr lang="en-US" baseline="0" dirty="0" err="1"/>
              <a:t>cùng</a:t>
            </a:r>
            <a:r>
              <a:rPr lang="en-US" baseline="0" dirty="0"/>
              <a:t> </a:t>
            </a:r>
            <a:r>
              <a:rPr lang="en-US" baseline="0" dirty="0" err="1"/>
              <a:t>ky</a:t>
            </a:r>
            <a:endParaRPr lang="en-US" dirty="0"/>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Sheet6!$B$1</c:f>
              <c:strCache>
                <c:ptCount val="1"/>
                <c:pt idx="0">
                  <c:v>Chỉ số sản xuất CN</c:v>
                </c:pt>
              </c:strCache>
            </c:strRef>
          </c:tx>
          <c:spPr>
            <a:ln w="34925" cap="rnd">
              <a:solidFill>
                <a:schemeClr val="lt1"/>
              </a:solidFill>
              <a:round/>
            </a:ln>
            <a:effectLst>
              <a:outerShdw dist="25400" dir="2700000" algn="tl" rotWithShape="0">
                <a:schemeClr val="accent1"/>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Sheet6!$A$2:$A$22</c:f>
              <c:strCache>
                <c:ptCount val="21"/>
                <c:pt idx="0">
                  <c:v>t1.22</c:v>
                </c:pt>
                <c:pt idx="1">
                  <c:v>2th22</c:v>
                </c:pt>
                <c:pt idx="2">
                  <c:v>3th22</c:v>
                </c:pt>
                <c:pt idx="3">
                  <c:v>4th.22</c:v>
                </c:pt>
                <c:pt idx="4">
                  <c:v>5.22</c:v>
                </c:pt>
                <c:pt idx="5">
                  <c:v>6.22</c:v>
                </c:pt>
                <c:pt idx="6">
                  <c:v>7.22</c:v>
                </c:pt>
                <c:pt idx="7">
                  <c:v>8.22</c:v>
                </c:pt>
                <c:pt idx="8">
                  <c:v>9.22</c:v>
                </c:pt>
                <c:pt idx="9">
                  <c:v>10.22</c:v>
                </c:pt>
                <c:pt idx="10">
                  <c:v>11.22</c:v>
                </c:pt>
                <c:pt idx="11">
                  <c:v>12.22</c:v>
                </c:pt>
                <c:pt idx="12">
                  <c:v>1.23</c:v>
                </c:pt>
                <c:pt idx="13">
                  <c:v>2.23</c:v>
                </c:pt>
                <c:pt idx="14">
                  <c:v>3.23</c:v>
                </c:pt>
                <c:pt idx="15">
                  <c:v>4.23</c:v>
                </c:pt>
                <c:pt idx="16">
                  <c:v>5.23</c:v>
                </c:pt>
                <c:pt idx="17">
                  <c:v>6.23</c:v>
                </c:pt>
                <c:pt idx="18">
                  <c:v>7.23</c:v>
                </c:pt>
                <c:pt idx="19">
                  <c:v>8.23</c:v>
                </c:pt>
                <c:pt idx="20">
                  <c:v>9.23</c:v>
                </c:pt>
              </c:strCache>
            </c:strRef>
          </c:cat>
          <c:val>
            <c:numRef>
              <c:f>Sheet6!$B$2:$B$22</c:f>
              <c:numCache>
                <c:formatCode>General</c:formatCode>
                <c:ptCount val="21"/>
                <c:pt idx="0">
                  <c:v>2.4</c:v>
                </c:pt>
                <c:pt idx="1">
                  <c:v>5.4</c:v>
                </c:pt>
                <c:pt idx="2">
                  <c:v>7.07</c:v>
                </c:pt>
                <c:pt idx="3">
                  <c:v>7.5</c:v>
                </c:pt>
                <c:pt idx="4">
                  <c:v>8.3000000000000007</c:v>
                </c:pt>
                <c:pt idx="5">
                  <c:v>8.6999999999999993</c:v>
                </c:pt>
                <c:pt idx="6">
                  <c:v>8.8000000000000007</c:v>
                </c:pt>
                <c:pt idx="7">
                  <c:v>9.4</c:v>
                </c:pt>
                <c:pt idx="8">
                  <c:v>9.6</c:v>
                </c:pt>
                <c:pt idx="9">
                  <c:v>9</c:v>
                </c:pt>
                <c:pt idx="10">
                  <c:v>8.6</c:v>
                </c:pt>
                <c:pt idx="11">
                  <c:v>7.8</c:v>
                </c:pt>
                <c:pt idx="12">
                  <c:v>-8</c:v>
                </c:pt>
                <c:pt idx="13">
                  <c:v>-6.3</c:v>
                </c:pt>
                <c:pt idx="14">
                  <c:v>-2.2000000000000002</c:v>
                </c:pt>
                <c:pt idx="15">
                  <c:v>-1.8</c:v>
                </c:pt>
                <c:pt idx="16">
                  <c:v>-2</c:v>
                </c:pt>
                <c:pt idx="17">
                  <c:v>-1.2</c:v>
                </c:pt>
                <c:pt idx="18">
                  <c:v>-0.7</c:v>
                </c:pt>
                <c:pt idx="19">
                  <c:v>-0.4</c:v>
                </c:pt>
                <c:pt idx="20">
                  <c:v>0.3</c:v>
                </c:pt>
              </c:numCache>
            </c:numRef>
          </c:val>
          <c:smooth val="0"/>
          <c:extLst xmlns:c16r2="http://schemas.microsoft.com/office/drawing/2015/06/chart">
            <c:ext xmlns:c16="http://schemas.microsoft.com/office/drawing/2014/chart" uri="{C3380CC4-5D6E-409C-BE32-E72D297353CC}">
              <c16:uniqueId val="{00000000-6F7B-CD4F-8796-D60706105C25}"/>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90561696"/>
        <c:axId val="90560608"/>
      </c:lineChart>
      <c:catAx>
        <c:axId val="90561696"/>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400" b="1" i="0" u="none" strike="noStrike" kern="1200" spc="100" baseline="0">
                <a:solidFill>
                  <a:schemeClr val="lt1"/>
                </a:solidFill>
                <a:latin typeface="+mn-lt"/>
                <a:ea typeface="+mn-ea"/>
                <a:cs typeface="+mn-cs"/>
              </a:defRPr>
            </a:pPr>
            <a:endParaRPr lang="en-US"/>
          </a:p>
        </c:txPr>
        <c:crossAx val="90560608"/>
        <c:crosses val="autoZero"/>
        <c:auto val="1"/>
        <c:lblAlgn val="ctr"/>
        <c:lblOffset val="100"/>
        <c:noMultiLvlLbl val="0"/>
      </c:catAx>
      <c:valAx>
        <c:axId val="90560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905616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dirty="0"/>
              <a:t>SX CÔNG NGHIỆP HÀNG THÁNG NĂM 2023 so </a:t>
            </a:r>
            <a:r>
              <a:rPr lang="en-US" dirty="0" err="1"/>
              <a:t>cùng</a:t>
            </a:r>
            <a:r>
              <a:rPr lang="en-US" dirty="0"/>
              <a:t> </a:t>
            </a:r>
            <a:r>
              <a:rPr lang="en-US" dirty="0" err="1"/>
              <a:t>kỳ</a:t>
            </a:r>
            <a:r>
              <a:rPr lang="en-US" dirty="0"/>
              <a:t> </a:t>
            </a:r>
            <a:r>
              <a:rPr lang="en-US" dirty="0" err="1"/>
              <a:t>năm</a:t>
            </a:r>
            <a:r>
              <a:rPr lang="en-US" dirty="0"/>
              <a:t> 2022</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IPP!$A$6:$I$6</c:f>
              <c:strCache>
                <c:ptCount val="9"/>
                <c:pt idx="0">
                  <c:v>1/2023</c:v>
                </c:pt>
                <c:pt idx="1">
                  <c:v>2/2023</c:v>
                </c:pt>
                <c:pt idx="2">
                  <c:v>3/2023</c:v>
                </c:pt>
                <c:pt idx="3">
                  <c:v>4/2023</c:v>
                </c:pt>
                <c:pt idx="4">
                  <c:v>5/2023</c:v>
                </c:pt>
                <c:pt idx="5">
                  <c:v>6/2023</c:v>
                </c:pt>
                <c:pt idx="6">
                  <c:v>7/2023</c:v>
                </c:pt>
                <c:pt idx="7">
                  <c:v>Aug-23</c:v>
                </c:pt>
                <c:pt idx="8">
                  <c:v>9.23</c:v>
                </c:pt>
              </c:strCache>
            </c:strRef>
          </c:cat>
          <c:val>
            <c:numRef>
              <c:f>IPP!$A$7:$I$7</c:f>
              <c:numCache>
                <c:formatCode>General</c:formatCode>
                <c:ptCount val="9"/>
                <c:pt idx="0">
                  <c:v>-11.3</c:v>
                </c:pt>
                <c:pt idx="1">
                  <c:v>7</c:v>
                </c:pt>
                <c:pt idx="2">
                  <c:v>-2</c:v>
                </c:pt>
                <c:pt idx="3">
                  <c:v>-2.4</c:v>
                </c:pt>
                <c:pt idx="4">
                  <c:v>0.5</c:v>
                </c:pt>
                <c:pt idx="5">
                  <c:v>1.7</c:v>
                </c:pt>
                <c:pt idx="6">
                  <c:v>2.2999999999999998</c:v>
                </c:pt>
                <c:pt idx="7">
                  <c:v>3.5</c:v>
                </c:pt>
                <c:pt idx="8">
                  <c:v>5.0999999999999996</c:v>
                </c:pt>
              </c:numCache>
            </c:numRef>
          </c:val>
          <c:smooth val="0"/>
          <c:extLst xmlns:c16r2="http://schemas.microsoft.com/office/drawing/2015/06/chart">
            <c:ext xmlns:c16="http://schemas.microsoft.com/office/drawing/2014/chart" uri="{C3380CC4-5D6E-409C-BE32-E72D297353CC}">
              <c16:uniqueId val="{00000000-A4C5-264E-BDEA-FAF80592AABD}"/>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90562784"/>
        <c:axId val="90563328"/>
      </c:lineChart>
      <c:catAx>
        <c:axId val="90562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30" baseline="0">
                <a:solidFill>
                  <a:schemeClr val="lt1"/>
                </a:solidFill>
                <a:latin typeface="+mn-lt"/>
                <a:ea typeface="+mn-ea"/>
                <a:cs typeface="+mn-cs"/>
              </a:defRPr>
            </a:pPr>
            <a:endParaRPr lang="en-US"/>
          </a:p>
        </c:txPr>
        <c:crossAx val="90563328"/>
        <c:crosses val="autoZero"/>
        <c:auto val="1"/>
        <c:lblAlgn val="ctr"/>
        <c:lblOffset val="100"/>
        <c:noMultiLvlLbl val="0"/>
      </c:catAx>
      <c:valAx>
        <c:axId val="90563328"/>
        <c:scaling>
          <c:orientation val="minMax"/>
        </c:scaling>
        <c:delete val="1"/>
        <c:axPos val="l"/>
        <c:numFmt formatCode="General" sourceLinked="1"/>
        <c:majorTickMark val="none"/>
        <c:minorTickMark val="none"/>
        <c:tickLblPos val="nextTo"/>
        <c:crossAx val="905627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TỐC ĐỘ TĂNG IPP VÀ VA CÔNG NGHIỆP 2016-2023</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IPP</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Sheet1!$B$1:$AF$1</c:f>
              <c:strCache>
                <c:ptCount val="31"/>
                <c:pt idx="0">
                  <c:v>Q1.16</c:v>
                </c:pt>
                <c:pt idx="1">
                  <c:v>6TH16</c:v>
                </c:pt>
                <c:pt idx="2">
                  <c:v>9TH16</c:v>
                </c:pt>
                <c:pt idx="3">
                  <c:v>2016</c:v>
                </c:pt>
                <c:pt idx="4">
                  <c:v>Q1.17</c:v>
                </c:pt>
                <c:pt idx="5">
                  <c:v>6TH17</c:v>
                </c:pt>
                <c:pt idx="6">
                  <c:v>9TH17</c:v>
                </c:pt>
                <c:pt idx="7">
                  <c:v>2017</c:v>
                </c:pt>
                <c:pt idx="8">
                  <c:v>Q1.18</c:v>
                </c:pt>
                <c:pt idx="9">
                  <c:v>6TH18</c:v>
                </c:pt>
                <c:pt idx="10">
                  <c:v>9TH18</c:v>
                </c:pt>
                <c:pt idx="11">
                  <c:v>2018</c:v>
                </c:pt>
                <c:pt idx="12">
                  <c:v>Q1.19</c:v>
                </c:pt>
                <c:pt idx="13">
                  <c:v>6TH19</c:v>
                </c:pt>
                <c:pt idx="14">
                  <c:v>9TH19</c:v>
                </c:pt>
                <c:pt idx="15">
                  <c:v>2019</c:v>
                </c:pt>
                <c:pt idx="16">
                  <c:v>Q1.20</c:v>
                </c:pt>
                <c:pt idx="17">
                  <c:v>6TH20</c:v>
                </c:pt>
                <c:pt idx="18">
                  <c:v>9TH20</c:v>
                </c:pt>
                <c:pt idx="19">
                  <c:v>2020</c:v>
                </c:pt>
                <c:pt idx="20">
                  <c:v>Q1.21</c:v>
                </c:pt>
                <c:pt idx="21">
                  <c:v>6TH.21</c:v>
                </c:pt>
                <c:pt idx="22">
                  <c:v>9TH21</c:v>
                </c:pt>
                <c:pt idx="23">
                  <c:v>2021</c:v>
                </c:pt>
                <c:pt idx="24">
                  <c:v>Q1.22</c:v>
                </c:pt>
                <c:pt idx="25">
                  <c:v>6H22</c:v>
                </c:pt>
                <c:pt idx="26">
                  <c:v>9TH22</c:v>
                </c:pt>
                <c:pt idx="27">
                  <c:v>2022</c:v>
                </c:pt>
                <c:pt idx="28">
                  <c:v>Q1.23</c:v>
                </c:pt>
                <c:pt idx="29">
                  <c:v>6TH23</c:v>
                </c:pt>
                <c:pt idx="30">
                  <c:v>9TH23</c:v>
                </c:pt>
              </c:strCache>
            </c:strRef>
          </c:cat>
          <c:val>
            <c:numRef>
              <c:f>Sheet1!$B$2:$AF$2</c:f>
              <c:numCache>
                <c:formatCode>General</c:formatCode>
                <c:ptCount val="31"/>
                <c:pt idx="0">
                  <c:v>6.3</c:v>
                </c:pt>
                <c:pt idx="1">
                  <c:v>7.1</c:v>
                </c:pt>
                <c:pt idx="2">
                  <c:v>7.4</c:v>
                </c:pt>
                <c:pt idx="3">
                  <c:v>7.5</c:v>
                </c:pt>
                <c:pt idx="4">
                  <c:v>4.0999999999999996</c:v>
                </c:pt>
                <c:pt idx="5">
                  <c:v>6.2</c:v>
                </c:pt>
                <c:pt idx="6">
                  <c:v>7.9</c:v>
                </c:pt>
                <c:pt idx="7">
                  <c:v>9.4</c:v>
                </c:pt>
                <c:pt idx="8">
                  <c:v>11.6</c:v>
                </c:pt>
                <c:pt idx="9">
                  <c:v>10.050000000000001</c:v>
                </c:pt>
                <c:pt idx="10">
                  <c:v>10.06</c:v>
                </c:pt>
                <c:pt idx="11">
                  <c:v>10.199999999999999</c:v>
                </c:pt>
                <c:pt idx="12">
                  <c:v>9.1999999999999993</c:v>
                </c:pt>
                <c:pt idx="13">
                  <c:v>9.5</c:v>
                </c:pt>
                <c:pt idx="14">
                  <c:v>9.6</c:v>
                </c:pt>
                <c:pt idx="15">
                  <c:v>9.1</c:v>
                </c:pt>
                <c:pt idx="16">
                  <c:v>5.8</c:v>
                </c:pt>
                <c:pt idx="17">
                  <c:v>2.8</c:v>
                </c:pt>
                <c:pt idx="18">
                  <c:v>2.4</c:v>
                </c:pt>
                <c:pt idx="19">
                  <c:v>3.4</c:v>
                </c:pt>
                <c:pt idx="20">
                  <c:v>5.7</c:v>
                </c:pt>
                <c:pt idx="21">
                  <c:v>9.3000000000000007</c:v>
                </c:pt>
                <c:pt idx="22">
                  <c:v>4.0999999999999996</c:v>
                </c:pt>
                <c:pt idx="23">
                  <c:v>4.8</c:v>
                </c:pt>
                <c:pt idx="24">
                  <c:v>6.4</c:v>
                </c:pt>
                <c:pt idx="25">
                  <c:v>8.6999999999999993</c:v>
                </c:pt>
                <c:pt idx="26">
                  <c:v>9.6</c:v>
                </c:pt>
                <c:pt idx="27">
                  <c:v>7.8</c:v>
                </c:pt>
                <c:pt idx="28">
                  <c:v>-2.2000000000000002</c:v>
                </c:pt>
                <c:pt idx="29">
                  <c:v>-1.2</c:v>
                </c:pt>
                <c:pt idx="30">
                  <c:v>0.3</c:v>
                </c:pt>
              </c:numCache>
            </c:numRef>
          </c:val>
          <c:smooth val="0"/>
          <c:extLst xmlns:c16r2="http://schemas.microsoft.com/office/drawing/2015/06/chart">
            <c:ext xmlns:c16="http://schemas.microsoft.com/office/drawing/2014/chart" uri="{C3380CC4-5D6E-409C-BE32-E72D297353CC}">
              <c16:uniqueId val="{00000000-0917-054D-875E-A9335CCCF89C}"/>
            </c:ext>
          </c:extLst>
        </c:ser>
        <c:ser>
          <c:idx val="1"/>
          <c:order val="1"/>
          <c:tx>
            <c:strRef>
              <c:f>Sheet1!$A$3</c:f>
              <c:strCache>
                <c:ptCount val="1"/>
                <c:pt idx="0">
                  <c:v>VALUA ADDED</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Sheet1!$B$1:$AF$1</c:f>
              <c:strCache>
                <c:ptCount val="31"/>
                <c:pt idx="0">
                  <c:v>Q1.16</c:v>
                </c:pt>
                <c:pt idx="1">
                  <c:v>6TH16</c:v>
                </c:pt>
                <c:pt idx="2">
                  <c:v>9TH16</c:v>
                </c:pt>
                <c:pt idx="3">
                  <c:v>2016</c:v>
                </c:pt>
                <c:pt idx="4">
                  <c:v>Q1.17</c:v>
                </c:pt>
                <c:pt idx="5">
                  <c:v>6TH17</c:v>
                </c:pt>
                <c:pt idx="6">
                  <c:v>9TH17</c:v>
                </c:pt>
                <c:pt idx="7">
                  <c:v>2017</c:v>
                </c:pt>
                <c:pt idx="8">
                  <c:v>Q1.18</c:v>
                </c:pt>
                <c:pt idx="9">
                  <c:v>6TH18</c:v>
                </c:pt>
                <c:pt idx="10">
                  <c:v>9TH18</c:v>
                </c:pt>
                <c:pt idx="11">
                  <c:v>2018</c:v>
                </c:pt>
                <c:pt idx="12">
                  <c:v>Q1.19</c:v>
                </c:pt>
                <c:pt idx="13">
                  <c:v>6TH19</c:v>
                </c:pt>
                <c:pt idx="14">
                  <c:v>9TH19</c:v>
                </c:pt>
                <c:pt idx="15">
                  <c:v>2019</c:v>
                </c:pt>
                <c:pt idx="16">
                  <c:v>Q1.20</c:v>
                </c:pt>
                <c:pt idx="17">
                  <c:v>6TH20</c:v>
                </c:pt>
                <c:pt idx="18">
                  <c:v>9TH20</c:v>
                </c:pt>
                <c:pt idx="19">
                  <c:v>2020</c:v>
                </c:pt>
                <c:pt idx="20">
                  <c:v>Q1.21</c:v>
                </c:pt>
                <c:pt idx="21">
                  <c:v>6TH.21</c:v>
                </c:pt>
                <c:pt idx="22">
                  <c:v>9TH21</c:v>
                </c:pt>
                <c:pt idx="23">
                  <c:v>2021</c:v>
                </c:pt>
                <c:pt idx="24">
                  <c:v>Q1.22</c:v>
                </c:pt>
                <c:pt idx="25">
                  <c:v>6H22</c:v>
                </c:pt>
                <c:pt idx="26">
                  <c:v>9TH22</c:v>
                </c:pt>
                <c:pt idx="27">
                  <c:v>2022</c:v>
                </c:pt>
                <c:pt idx="28">
                  <c:v>Q1.23</c:v>
                </c:pt>
                <c:pt idx="29">
                  <c:v>6TH23</c:v>
                </c:pt>
                <c:pt idx="30">
                  <c:v>9TH23</c:v>
                </c:pt>
              </c:strCache>
            </c:strRef>
          </c:cat>
          <c:val>
            <c:numRef>
              <c:f>Sheet1!$B$3:$AF$3</c:f>
              <c:numCache>
                <c:formatCode>General</c:formatCode>
                <c:ptCount val="31"/>
                <c:pt idx="0">
                  <c:v>6.2</c:v>
                </c:pt>
                <c:pt idx="1">
                  <c:v>6.82</c:v>
                </c:pt>
                <c:pt idx="2">
                  <c:v>7.19</c:v>
                </c:pt>
                <c:pt idx="3">
                  <c:v>7.06</c:v>
                </c:pt>
                <c:pt idx="4">
                  <c:v>3.85</c:v>
                </c:pt>
                <c:pt idx="5">
                  <c:v>5.33</c:v>
                </c:pt>
                <c:pt idx="6">
                  <c:v>6.95</c:v>
                </c:pt>
                <c:pt idx="7">
                  <c:v>7.85</c:v>
                </c:pt>
                <c:pt idx="8">
                  <c:v>10.08</c:v>
                </c:pt>
                <c:pt idx="9">
                  <c:v>9.2799999999999994</c:v>
                </c:pt>
                <c:pt idx="10">
                  <c:v>8.98</c:v>
                </c:pt>
                <c:pt idx="11">
                  <c:v>8.7899999999999991</c:v>
                </c:pt>
                <c:pt idx="12">
                  <c:v>8.9499999999999993</c:v>
                </c:pt>
                <c:pt idx="13">
                  <c:v>9.1300000000000008</c:v>
                </c:pt>
                <c:pt idx="14">
                  <c:v>9.56</c:v>
                </c:pt>
                <c:pt idx="15">
                  <c:v>8.86</c:v>
                </c:pt>
                <c:pt idx="16">
                  <c:v>5.28</c:v>
                </c:pt>
                <c:pt idx="17">
                  <c:v>2.71</c:v>
                </c:pt>
                <c:pt idx="18">
                  <c:v>2.69</c:v>
                </c:pt>
                <c:pt idx="19">
                  <c:v>3.36</c:v>
                </c:pt>
                <c:pt idx="20">
                  <c:v>6.5</c:v>
                </c:pt>
                <c:pt idx="21">
                  <c:v>8.91</c:v>
                </c:pt>
                <c:pt idx="22">
                  <c:v>4.45</c:v>
                </c:pt>
                <c:pt idx="23">
                  <c:v>4.4800000000000004</c:v>
                </c:pt>
                <c:pt idx="24">
                  <c:v>7.07</c:v>
                </c:pt>
                <c:pt idx="25">
                  <c:v>8.48</c:v>
                </c:pt>
                <c:pt idx="26">
                  <c:v>9.6300000000000008</c:v>
                </c:pt>
                <c:pt idx="27">
                  <c:v>7.69</c:v>
                </c:pt>
                <c:pt idx="28">
                  <c:v>-0.82</c:v>
                </c:pt>
                <c:pt idx="29">
                  <c:v>1.1299999999999999</c:v>
                </c:pt>
                <c:pt idx="30">
                  <c:v>1.65</c:v>
                </c:pt>
              </c:numCache>
            </c:numRef>
          </c:val>
          <c:smooth val="0"/>
          <c:extLst xmlns:c16r2="http://schemas.microsoft.com/office/drawing/2015/06/chart">
            <c:ext xmlns:c16="http://schemas.microsoft.com/office/drawing/2014/chart" uri="{C3380CC4-5D6E-409C-BE32-E72D297353CC}">
              <c16:uniqueId val="{00000001-0917-054D-875E-A9335CCCF89C}"/>
            </c:ext>
          </c:extLst>
        </c:ser>
        <c:dLbls>
          <c:dLblPos val="ctr"/>
          <c:showLegendKey val="0"/>
          <c:showVal val="1"/>
          <c:showCatName val="0"/>
          <c:showSerName val="0"/>
          <c:showPercent val="0"/>
          <c:showBubbleSize val="0"/>
        </c:dLbls>
        <c:marker val="1"/>
        <c:smooth val="0"/>
        <c:axId val="90557888"/>
        <c:axId val="90558432"/>
      </c:lineChart>
      <c:catAx>
        <c:axId val="905578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0558432"/>
        <c:crosses val="autoZero"/>
        <c:auto val="1"/>
        <c:lblAlgn val="ctr"/>
        <c:lblOffset val="100"/>
        <c:noMultiLvlLbl val="0"/>
      </c:catAx>
      <c:valAx>
        <c:axId val="905584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05578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Tăng trưởng giá trị SX công nghiệp theo SP chủ yếu</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'8.IIPquy'!$A$11:$A$47</c:f>
              <c:strCache>
                <c:ptCount val="37"/>
                <c:pt idx="0">
                  <c:v>Toàn ngành công nghiệp</c:v>
                </c:pt>
                <c:pt idx="1">
                  <c:v>Khai khoáng</c:v>
                </c:pt>
                <c:pt idx="2">
                  <c:v>Khai thác than cứng và than non</c:v>
                </c:pt>
                <c:pt idx="3">
                  <c:v>Khai thác dầu thô và khí đốt tự nhiên</c:v>
                </c:pt>
                <c:pt idx="4">
                  <c:v>Khai thác quặng kim loại</c:v>
                </c:pt>
                <c:pt idx="5">
                  <c:v>Khai khoáng khác</c:v>
                </c:pt>
                <c:pt idx="6">
                  <c:v>Hoạt động dịch vụ hỗ trợ khai thác mỏ và quặng</c:v>
                </c:pt>
                <c:pt idx="7">
                  <c:v>Công nghiệp chế biến, chế tạo</c:v>
                </c:pt>
                <c:pt idx="8">
                  <c:v>Sản xuất, chế biến thực phẩm</c:v>
                </c:pt>
                <c:pt idx="9">
                  <c:v>Sản xuất đồ uống</c:v>
                </c:pt>
                <c:pt idx="10">
                  <c:v>Sản xuất sản phẩm thuốc lá</c:v>
                </c:pt>
                <c:pt idx="11">
                  <c:v>Dệt</c:v>
                </c:pt>
                <c:pt idx="12">
                  <c:v>Sản xuất trang phục</c:v>
                </c:pt>
                <c:pt idx="13">
                  <c:v>Sản xuất da và các sản phẩm có liên quan</c:v>
                </c:pt>
                <c:pt idx="14">
                  <c:v>Chế biến gỗ và sản xuất sản phẩm từ gỗ, tre, nứa (trừ giường, tủ,
bàn ghế); sản xuất sản phẩm từ rơm, rạ và vật liệu tết bện</c:v>
                </c:pt>
                <c:pt idx="15">
                  <c:v>Sản xuất giấy và sản phẩm từ giấy</c:v>
                </c:pt>
                <c:pt idx="16">
                  <c:v>In, sao chép bản ghi các loại</c:v>
                </c:pt>
                <c:pt idx="17">
                  <c:v>Sản xuất than cốc, sản phẩm dầu mỏ tinh chế</c:v>
                </c:pt>
                <c:pt idx="18">
                  <c:v>Sản xuất hoá chất và sản phẩm hoá chất</c:v>
                </c:pt>
                <c:pt idx="19">
                  <c:v>Sản xuất thuốc, hoá dược và dược liệu</c:v>
                </c:pt>
                <c:pt idx="20">
                  <c:v>Sản xuất sản phẩm từ cao su và plastic</c:v>
                </c:pt>
                <c:pt idx="21">
                  <c:v>Sản xuất sản phẩm từ khoáng phi kim loại khác</c:v>
                </c:pt>
                <c:pt idx="22">
                  <c:v>Sản xuất kim loại</c:v>
                </c:pt>
                <c:pt idx="23">
                  <c:v>Sản xuất sản phẩm từ kim loại đúc sẵn (trừ máy móc, thiết bị)</c:v>
                </c:pt>
                <c:pt idx="24">
                  <c:v>Sản xuất sản phẩm điện tử, máy vi tính và sản phẩm quang học</c:v>
                </c:pt>
                <c:pt idx="25">
                  <c:v>Sản xuất thiết bị điện</c:v>
                </c:pt>
                <c:pt idx="26">
                  <c:v>Sản xuất máy móc, thiết bị chưa được phân vào đâu</c:v>
                </c:pt>
                <c:pt idx="27">
                  <c:v>Sản xuất xe có động cơ</c:v>
                </c:pt>
                <c:pt idx="28">
                  <c:v>Sản xuất phương tiện vận tải khác</c:v>
                </c:pt>
                <c:pt idx="29">
                  <c:v>Sản xuất giường, tủ, bàn, ghế</c:v>
                </c:pt>
                <c:pt idx="30">
                  <c:v>Công nghiệp chế biến, chế tạo khác</c:v>
                </c:pt>
                <c:pt idx="31">
                  <c:v>Sửa chữa, bảo dưỡng và lắp đặt máy móc, thiết bị</c:v>
                </c:pt>
                <c:pt idx="32">
                  <c:v>Sản xuất và phân phối điện</c:v>
                </c:pt>
                <c:pt idx="33">
                  <c:v>Cung cấp nước; hoạt động quản lý và xử lý rác thải, nước thải</c:v>
                </c:pt>
                <c:pt idx="34">
                  <c:v>Khai thác, xử lý và cung cấp nước</c:v>
                </c:pt>
                <c:pt idx="35">
                  <c:v>Thoát nước và xử lý nước thải</c:v>
                </c:pt>
                <c:pt idx="36">
                  <c:v>Hoạt động thu gom, xử lý và tiêu huỷ rác thải; tái chế phế liệu</c:v>
                </c:pt>
              </c:strCache>
            </c:strRef>
          </c:cat>
          <c:val>
            <c:numRef>
              <c:f>'8.IIPquy'!$E$11:$E$47</c:f>
              <c:numCache>
                <c:formatCode>0.0</c:formatCode>
                <c:ptCount val="37"/>
                <c:pt idx="0">
                  <c:v>3.5400000000000063</c:v>
                </c:pt>
                <c:pt idx="1">
                  <c:v>-5.2199999999999989</c:v>
                </c:pt>
                <c:pt idx="2">
                  <c:v>4.1500000000000057</c:v>
                </c:pt>
                <c:pt idx="3">
                  <c:v>-9.7399999999999949</c:v>
                </c:pt>
                <c:pt idx="4">
                  <c:v>-17.810000000000002</c:v>
                </c:pt>
                <c:pt idx="5">
                  <c:v>2.8299999999999983</c:v>
                </c:pt>
                <c:pt idx="6">
                  <c:v>-10.25</c:v>
                </c:pt>
                <c:pt idx="7">
                  <c:v>4.2900000000000063</c:v>
                </c:pt>
                <c:pt idx="8">
                  <c:v>9.0400000000000063</c:v>
                </c:pt>
                <c:pt idx="9">
                  <c:v>1.4099999999999966</c:v>
                </c:pt>
                <c:pt idx="10">
                  <c:v>13.430000000000007</c:v>
                </c:pt>
                <c:pt idx="11">
                  <c:v>14.430000000000007</c:v>
                </c:pt>
                <c:pt idx="12">
                  <c:v>4.980000000000004</c:v>
                </c:pt>
                <c:pt idx="13">
                  <c:v>0.12999999999999545</c:v>
                </c:pt>
                <c:pt idx="14">
                  <c:v>3.4200000000000017</c:v>
                </c:pt>
                <c:pt idx="15">
                  <c:v>4.7900000000000063</c:v>
                </c:pt>
                <c:pt idx="16">
                  <c:v>4.8299999999999983</c:v>
                </c:pt>
                <c:pt idx="17">
                  <c:v>-13.439999999999998</c:v>
                </c:pt>
                <c:pt idx="18">
                  <c:v>12.549999999999997</c:v>
                </c:pt>
                <c:pt idx="19">
                  <c:v>-1.5900000000000034</c:v>
                </c:pt>
                <c:pt idx="20">
                  <c:v>11.409999999999997</c:v>
                </c:pt>
                <c:pt idx="21">
                  <c:v>-0.42000000000000171</c:v>
                </c:pt>
                <c:pt idx="22">
                  <c:v>16.870000000000005</c:v>
                </c:pt>
                <c:pt idx="23">
                  <c:v>15.790000000000006</c:v>
                </c:pt>
                <c:pt idx="24">
                  <c:v>3.2000000000000028</c:v>
                </c:pt>
                <c:pt idx="25">
                  <c:v>6.4699999999999989</c:v>
                </c:pt>
                <c:pt idx="26">
                  <c:v>-4.2999999999999972</c:v>
                </c:pt>
                <c:pt idx="27">
                  <c:v>-3.6299999999999955</c:v>
                </c:pt>
                <c:pt idx="28">
                  <c:v>-12.719999999999999</c:v>
                </c:pt>
                <c:pt idx="29">
                  <c:v>17.829999999999998</c:v>
                </c:pt>
                <c:pt idx="30">
                  <c:v>-1.2399999999999949</c:v>
                </c:pt>
                <c:pt idx="31">
                  <c:v>3.5300000000000011</c:v>
                </c:pt>
                <c:pt idx="32">
                  <c:v>5.6899999999999977</c:v>
                </c:pt>
                <c:pt idx="33">
                  <c:v>3</c:v>
                </c:pt>
                <c:pt idx="34">
                  <c:v>5.25</c:v>
                </c:pt>
                <c:pt idx="35">
                  <c:v>3.2800000000000011</c:v>
                </c:pt>
                <c:pt idx="36">
                  <c:v>-0.12999999999999545</c:v>
                </c:pt>
              </c:numCache>
            </c:numRef>
          </c:val>
          <c:extLst xmlns:c16r2="http://schemas.microsoft.com/office/drawing/2015/06/chart">
            <c:ext xmlns:c16="http://schemas.microsoft.com/office/drawing/2014/chart" uri="{C3380CC4-5D6E-409C-BE32-E72D297353CC}">
              <c16:uniqueId val="{00000000-2A7C-8640-B9A7-4A6AC587ED75}"/>
            </c:ext>
          </c:extLst>
        </c:ser>
        <c:dLbls>
          <c:dLblPos val="inEnd"/>
          <c:showLegendKey val="0"/>
          <c:showVal val="1"/>
          <c:showCatName val="0"/>
          <c:showSerName val="0"/>
          <c:showPercent val="0"/>
          <c:showBubbleSize val="0"/>
        </c:dLbls>
        <c:gapWidth val="41"/>
        <c:axId val="90560064"/>
        <c:axId val="89469856"/>
      </c:barChart>
      <c:catAx>
        <c:axId val="90560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89469856"/>
        <c:crosses val="autoZero"/>
        <c:auto val="1"/>
        <c:lblAlgn val="ctr"/>
        <c:lblOffset val="100"/>
        <c:noMultiLvlLbl val="0"/>
      </c:catAx>
      <c:valAx>
        <c:axId val="89469856"/>
        <c:scaling>
          <c:orientation val="minMax"/>
        </c:scaling>
        <c:delete val="1"/>
        <c:axPos val="l"/>
        <c:numFmt formatCode="0.0" sourceLinked="1"/>
        <c:majorTickMark val="none"/>
        <c:minorTickMark val="none"/>
        <c:tickLblPos val="nextTo"/>
        <c:crossAx val="9056006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vi-VN"/>
              <a:t>tăng trưởng xuất khẩu  cộng dồn so với cùng kỳ năm trước</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Sheet2!$A$2</c:f>
              <c:strCache>
                <c:ptCount val="1"/>
                <c:pt idx="0">
                  <c:v>tăng trưởng xuất khẩu</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Sheet2!$B$1:$U$1</c:f>
              <c:strCache>
                <c:ptCount val="20"/>
                <c:pt idx="0">
                  <c:v>T1.22</c:v>
                </c:pt>
                <c:pt idx="1">
                  <c:v>t2.22</c:v>
                </c:pt>
                <c:pt idx="2">
                  <c:v>t3.22</c:v>
                </c:pt>
                <c:pt idx="3">
                  <c:v>t4.22</c:v>
                </c:pt>
                <c:pt idx="4">
                  <c:v>t5.22</c:v>
                </c:pt>
                <c:pt idx="5">
                  <c:v>t6.22</c:v>
                </c:pt>
                <c:pt idx="6">
                  <c:v>t7.22</c:v>
                </c:pt>
                <c:pt idx="7">
                  <c:v>t8.22</c:v>
                </c:pt>
                <c:pt idx="8">
                  <c:v>t9.22</c:v>
                </c:pt>
                <c:pt idx="9">
                  <c:v>t10.22</c:v>
                </c:pt>
                <c:pt idx="10">
                  <c:v>t11.22</c:v>
                </c:pt>
                <c:pt idx="11">
                  <c:v>t12.22</c:v>
                </c:pt>
                <c:pt idx="12">
                  <c:v>t2.23</c:v>
                </c:pt>
                <c:pt idx="13">
                  <c:v>t3.23</c:v>
                </c:pt>
                <c:pt idx="14">
                  <c:v>t4.23</c:v>
                </c:pt>
                <c:pt idx="15">
                  <c:v>t5.23</c:v>
                </c:pt>
                <c:pt idx="16">
                  <c:v>t6.23</c:v>
                </c:pt>
                <c:pt idx="17">
                  <c:v>t7.23</c:v>
                </c:pt>
                <c:pt idx="18">
                  <c:v>t8.23</c:v>
                </c:pt>
                <c:pt idx="19">
                  <c:v>92.023</c:v>
                </c:pt>
              </c:strCache>
            </c:strRef>
          </c:cat>
          <c:val>
            <c:numRef>
              <c:f>Sheet2!$B$2:$U$2</c:f>
              <c:numCache>
                <c:formatCode>General</c:formatCode>
                <c:ptCount val="20"/>
                <c:pt idx="0">
                  <c:v>8.1</c:v>
                </c:pt>
                <c:pt idx="1">
                  <c:v>11.7</c:v>
                </c:pt>
                <c:pt idx="2">
                  <c:v>13.4</c:v>
                </c:pt>
                <c:pt idx="3">
                  <c:v>16.5</c:v>
                </c:pt>
                <c:pt idx="4">
                  <c:v>16.7</c:v>
                </c:pt>
                <c:pt idx="5">
                  <c:v>16.600000000000001</c:v>
                </c:pt>
                <c:pt idx="6">
                  <c:v>18.2</c:v>
                </c:pt>
                <c:pt idx="7">
                  <c:v>17.2</c:v>
                </c:pt>
                <c:pt idx="8">
                  <c:v>16</c:v>
                </c:pt>
                <c:pt idx="9">
                  <c:v>13.4</c:v>
                </c:pt>
                <c:pt idx="10">
                  <c:v>10.6</c:v>
                </c:pt>
                <c:pt idx="11">
                  <c:v>-21.3</c:v>
                </c:pt>
                <c:pt idx="12">
                  <c:v>-10.4</c:v>
                </c:pt>
                <c:pt idx="13">
                  <c:v>-11.9</c:v>
                </c:pt>
                <c:pt idx="14">
                  <c:v>-11.8</c:v>
                </c:pt>
                <c:pt idx="15">
                  <c:v>-11.6</c:v>
                </c:pt>
                <c:pt idx="16">
                  <c:v>-12.1</c:v>
                </c:pt>
                <c:pt idx="17">
                  <c:v>-10.6</c:v>
                </c:pt>
                <c:pt idx="18">
                  <c:v>-10</c:v>
                </c:pt>
                <c:pt idx="19">
                  <c:v>-8.1999999999999993</c:v>
                </c:pt>
              </c:numCache>
            </c:numRef>
          </c:val>
          <c:smooth val="0"/>
          <c:extLst xmlns:c16r2="http://schemas.microsoft.com/office/drawing/2015/06/chart">
            <c:ext xmlns:c16="http://schemas.microsoft.com/office/drawing/2014/chart" uri="{C3380CC4-5D6E-409C-BE32-E72D297353CC}">
              <c16:uniqueId val="{00000000-85ED-4041-9FA5-D706546BEDF9}"/>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89467680"/>
        <c:axId val="89476928"/>
      </c:lineChart>
      <c:catAx>
        <c:axId val="89467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30" baseline="0">
                <a:solidFill>
                  <a:schemeClr val="lt1"/>
                </a:solidFill>
                <a:latin typeface="+mn-lt"/>
                <a:ea typeface="+mn-ea"/>
                <a:cs typeface="+mn-cs"/>
              </a:defRPr>
            </a:pPr>
            <a:endParaRPr lang="en-US"/>
          </a:p>
        </c:txPr>
        <c:crossAx val="89476928"/>
        <c:crosses val="autoZero"/>
        <c:auto val="1"/>
        <c:lblAlgn val="ctr"/>
        <c:lblOffset val="100"/>
        <c:noMultiLvlLbl val="0"/>
      </c:catAx>
      <c:valAx>
        <c:axId val="89476928"/>
        <c:scaling>
          <c:orientation val="minMax"/>
        </c:scaling>
        <c:delete val="1"/>
        <c:axPos val="l"/>
        <c:numFmt formatCode="General" sourceLinked="1"/>
        <c:majorTickMark val="none"/>
        <c:minorTickMark val="none"/>
        <c:tickLblPos val="nextTo"/>
        <c:crossAx val="894676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accent1"/>
    </a:solidFill>
    <a:ln w="9525" cap="flat" cmpd="sng" algn="ctr">
      <a:solidFill>
        <a:schemeClr val="lt1">
          <a:lumMod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7C726-040D-C043-9634-C7728572860F}" type="datetimeFigureOut">
              <a:rPr lang="x-none" smtClean="0"/>
              <a:t>10/10/2023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65DA3-9EDA-5547-B176-C1CE49CD5972}" type="slidenum">
              <a:rPr lang="x-none" smtClean="0"/>
              <a:t>‹#›</a:t>
            </a:fld>
            <a:endParaRPr lang="x-none"/>
          </a:p>
        </p:txBody>
      </p:sp>
    </p:spTree>
    <p:extLst>
      <p:ext uri="{BB962C8B-B14F-4D97-AF65-F5344CB8AC3E}">
        <p14:creationId xmlns:p14="http://schemas.microsoft.com/office/powerpoint/2010/main" val="1273623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ED65DA3-9EDA-5547-B176-C1CE49CD5972}" type="slidenum">
              <a:rPr lang="x-none" smtClean="0"/>
              <a:t>9</a:t>
            </a:fld>
            <a:endParaRPr lang="x-none"/>
          </a:p>
        </p:txBody>
      </p:sp>
    </p:spTree>
    <p:extLst>
      <p:ext uri="{BB962C8B-B14F-4D97-AF65-F5344CB8AC3E}">
        <p14:creationId xmlns:p14="http://schemas.microsoft.com/office/powerpoint/2010/main" val="289981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26BEE95-67AF-7845-979E-1234620031D6}" type="slidenum">
              <a:rPr lang="x-none" smtClean="0"/>
              <a:t>13</a:t>
            </a:fld>
            <a:endParaRPr lang="x-none"/>
          </a:p>
        </p:txBody>
      </p:sp>
    </p:spTree>
    <p:extLst>
      <p:ext uri="{BB962C8B-B14F-4D97-AF65-F5344CB8AC3E}">
        <p14:creationId xmlns:p14="http://schemas.microsoft.com/office/powerpoint/2010/main" val="113703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25F85-AA17-499B-1FD0-8D004AD457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C42AC7A1-B418-F990-2D5A-9749A8977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6D40C63C-5F2C-9B26-B145-B14078B499B8}"/>
              </a:ext>
            </a:extLst>
          </p:cNvPr>
          <p:cNvSpPr>
            <a:spLocks noGrp="1"/>
          </p:cNvSpPr>
          <p:nvPr>
            <p:ph type="dt" sz="half" idx="10"/>
          </p:nvPr>
        </p:nvSpPr>
        <p:spPr/>
        <p:txBody>
          <a:bodyPr/>
          <a:lstStyle/>
          <a:p>
            <a:fld id="{25829857-3564-2143-A095-3CDD24E96F93}" type="datetimeFigureOut">
              <a:rPr lang="x-none" smtClean="0"/>
              <a:t>10/10/2023</a:t>
            </a:fld>
            <a:endParaRPr lang="x-none"/>
          </a:p>
        </p:txBody>
      </p:sp>
      <p:sp>
        <p:nvSpPr>
          <p:cNvPr id="5" name="Footer Placeholder 4">
            <a:extLst>
              <a:ext uri="{FF2B5EF4-FFF2-40B4-BE49-F238E27FC236}">
                <a16:creationId xmlns:a16="http://schemas.microsoft.com/office/drawing/2014/main" xmlns="" id="{053D0E9E-4AB6-EA9B-B3C4-653D77D63DF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5260DFE9-6842-C8E6-FC9C-3B8F4E311BA4}"/>
              </a:ext>
            </a:extLst>
          </p:cNvPr>
          <p:cNvSpPr>
            <a:spLocks noGrp="1"/>
          </p:cNvSpPr>
          <p:nvPr>
            <p:ph type="sldNum" sz="quarter" idx="12"/>
          </p:nvPr>
        </p:nvSpPr>
        <p:spPr/>
        <p:txBody>
          <a:bodyPr/>
          <a:lstStyle/>
          <a:p>
            <a:fld id="{4597320B-6BB0-AB43-8A36-0FF857794478}" type="slidenum">
              <a:rPr lang="x-none" smtClean="0"/>
              <a:t>‹#›</a:t>
            </a:fld>
            <a:endParaRPr lang="x-none"/>
          </a:p>
        </p:txBody>
      </p:sp>
    </p:spTree>
    <p:extLst>
      <p:ext uri="{BB962C8B-B14F-4D97-AF65-F5344CB8AC3E}">
        <p14:creationId xmlns:p14="http://schemas.microsoft.com/office/powerpoint/2010/main" val="92052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9BC0-D4CD-D459-287A-4331F832B133}"/>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D1C89D46-2DDA-A876-7DB3-8068C6DFC1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0D4C1630-34B9-20F3-FC42-1736EE659E19}"/>
              </a:ext>
            </a:extLst>
          </p:cNvPr>
          <p:cNvSpPr>
            <a:spLocks noGrp="1"/>
          </p:cNvSpPr>
          <p:nvPr>
            <p:ph type="dt" sz="half" idx="10"/>
          </p:nvPr>
        </p:nvSpPr>
        <p:spPr/>
        <p:txBody>
          <a:bodyPr/>
          <a:lstStyle/>
          <a:p>
            <a:fld id="{25829857-3564-2143-A095-3CDD24E96F93}" type="datetimeFigureOut">
              <a:rPr lang="x-none" smtClean="0"/>
              <a:t>10/10/2023</a:t>
            </a:fld>
            <a:endParaRPr lang="x-none"/>
          </a:p>
        </p:txBody>
      </p:sp>
      <p:sp>
        <p:nvSpPr>
          <p:cNvPr id="5" name="Footer Placeholder 4">
            <a:extLst>
              <a:ext uri="{FF2B5EF4-FFF2-40B4-BE49-F238E27FC236}">
                <a16:creationId xmlns:a16="http://schemas.microsoft.com/office/drawing/2014/main" xmlns="" id="{EFF4D500-488D-50E6-2CF5-DC551C6C5D3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14ADAA8-B9C3-FC29-7EC3-D4A41E089EB5}"/>
              </a:ext>
            </a:extLst>
          </p:cNvPr>
          <p:cNvSpPr>
            <a:spLocks noGrp="1"/>
          </p:cNvSpPr>
          <p:nvPr>
            <p:ph type="sldNum" sz="quarter" idx="12"/>
          </p:nvPr>
        </p:nvSpPr>
        <p:spPr/>
        <p:txBody>
          <a:bodyPr/>
          <a:lstStyle/>
          <a:p>
            <a:fld id="{4597320B-6BB0-AB43-8A36-0FF857794478}" type="slidenum">
              <a:rPr lang="x-none" smtClean="0"/>
              <a:t>‹#›</a:t>
            </a:fld>
            <a:endParaRPr lang="x-none"/>
          </a:p>
        </p:txBody>
      </p:sp>
    </p:spTree>
    <p:extLst>
      <p:ext uri="{BB962C8B-B14F-4D97-AF65-F5344CB8AC3E}">
        <p14:creationId xmlns:p14="http://schemas.microsoft.com/office/powerpoint/2010/main" val="160300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38ED936-B907-2234-CA48-D71CCE26C8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314698F5-EA5A-B582-AEB7-7E4172B30F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718A736D-AC3F-6B46-3599-242F6F8163F2}"/>
              </a:ext>
            </a:extLst>
          </p:cNvPr>
          <p:cNvSpPr>
            <a:spLocks noGrp="1"/>
          </p:cNvSpPr>
          <p:nvPr>
            <p:ph type="dt" sz="half" idx="10"/>
          </p:nvPr>
        </p:nvSpPr>
        <p:spPr/>
        <p:txBody>
          <a:bodyPr/>
          <a:lstStyle/>
          <a:p>
            <a:fld id="{25829857-3564-2143-A095-3CDD24E96F93}" type="datetimeFigureOut">
              <a:rPr lang="x-none" smtClean="0"/>
              <a:t>10/10/2023</a:t>
            </a:fld>
            <a:endParaRPr lang="x-none"/>
          </a:p>
        </p:txBody>
      </p:sp>
      <p:sp>
        <p:nvSpPr>
          <p:cNvPr id="5" name="Footer Placeholder 4">
            <a:extLst>
              <a:ext uri="{FF2B5EF4-FFF2-40B4-BE49-F238E27FC236}">
                <a16:creationId xmlns:a16="http://schemas.microsoft.com/office/drawing/2014/main" xmlns="" id="{C6523C21-B871-2EB1-F5ED-1F2E3CA670F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41B6CF8-8CDD-8143-6D37-EC793C30E826}"/>
              </a:ext>
            </a:extLst>
          </p:cNvPr>
          <p:cNvSpPr>
            <a:spLocks noGrp="1"/>
          </p:cNvSpPr>
          <p:nvPr>
            <p:ph type="sldNum" sz="quarter" idx="12"/>
          </p:nvPr>
        </p:nvSpPr>
        <p:spPr/>
        <p:txBody>
          <a:bodyPr/>
          <a:lstStyle/>
          <a:p>
            <a:fld id="{4597320B-6BB0-AB43-8A36-0FF857794478}" type="slidenum">
              <a:rPr lang="x-none" smtClean="0"/>
              <a:t>‹#›</a:t>
            </a:fld>
            <a:endParaRPr lang="x-none"/>
          </a:p>
        </p:txBody>
      </p:sp>
    </p:spTree>
    <p:extLst>
      <p:ext uri="{BB962C8B-B14F-4D97-AF65-F5344CB8AC3E}">
        <p14:creationId xmlns:p14="http://schemas.microsoft.com/office/powerpoint/2010/main" val="85382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3A899-3BA2-0F47-F451-10BCF754CEA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B63BB9BC-2036-282A-35DB-1AFE70058B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6B547AC-7EBC-F261-4B8B-DD30D13ACD5E}"/>
              </a:ext>
            </a:extLst>
          </p:cNvPr>
          <p:cNvSpPr>
            <a:spLocks noGrp="1"/>
          </p:cNvSpPr>
          <p:nvPr>
            <p:ph type="dt" sz="half" idx="10"/>
          </p:nvPr>
        </p:nvSpPr>
        <p:spPr/>
        <p:txBody>
          <a:bodyPr/>
          <a:lstStyle/>
          <a:p>
            <a:fld id="{25829857-3564-2143-A095-3CDD24E96F93}" type="datetimeFigureOut">
              <a:rPr lang="x-none" smtClean="0"/>
              <a:t>10/10/2023</a:t>
            </a:fld>
            <a:endParaRPr lang="x-none"/>
          </a:p>
        </p:txBody>
      </p:sp>
      <p:sp>
        <p:nvSpPr>
          <p:cNvPr id="5" name="Footer Placeholder 4">
            <a:extLst>
              <a:ext uri="{FF2B5EF4-FFF2-40B4-BE49-F238E27FC236}">
                <a16:creationId xmlns:a16="http://schemas.microsoft.com/office/drawing/2014/main" xmlns="" id="{41830245-82EA-E7E8-50B9-0FED4E35E37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509DFB0-2379-335A-A619-59B19D6006AA}"/>
              </a:ext>
            </a:extLst>
          </p:cNvPr>
          <p:cNvSpPr>
            <a:spLocks noGrp="1"/>
          </p:cNvSpPr>
          <p:nvPr>
            <p:ph type="sldNum" sz="quarter" idx="12"/>
          </p:nvPr>
        </p:nvSpPr>
        <p:spPr/>
        <p:txBody>
          <a:bodyPr/>
          <a:lstStyle/>
          <a:p>
            <a:fld id="{4597320B-6BB0-AB43-8A36-0FF857794478}" type="slidenum">
              <a:rPr lang="x-none" smtClean="0"/>
              <a:t>‹#›</a:t>
            </a:fld>
            <a:endParaRPr lang="x-none"/>
          </a:p>
        </p:txBody>
      </p:sp>
    </p:spTree>
    <p:extLst>
      <p:ext uri="{BB962C8B-B14F-4D97-AF65-F5344CB8AC3E}">
        <p14:creationId xmlns:p14="http://schemas.microsoft.com/office/powerpoint/2010/main" val="154256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15590-0902-3AAC-D3B1-7EF756277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33A2DA8A-21AF-79CF-CA8E-DBD8C702F4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609EC6F-4327-7F8E-D2E5-EAC529D542E8}"/>
              </a:ext>
            </a:extLst>
          </p:cNvPr>
          <p:cNvSpPr>
            <a:spLocks noGrp="1"/>
          </p:cNvSpPr>
          <p:nvPr>
            <p:ph type="dt" sz="half" idx="10"/>
          </p:nvPr>
        </p:nvSpPr>
        <p:spPr/>
        <p:txBody>
          <a:bodyPr/>
          <a:lstStyle/>
          <a:p>
            <a:fld id="{25829857-3564-2143-A095-3CDD24E96F93}" type="datetimeFigureOut">
              <a:rPr lang="x-none" smtClean="0"/>
              <a:t>10/10/2023</a:t>
            </a:fld>
            <a:endParaRPr lang="x-none"/>
          </a:p>
        </p:txBody>
      </p:sp>
      <p:sp>
        <p:nvSpPr>
          <p:cNvPr id="5" name="Footer Placeholder 4">
            <a:extLst>
              <a:ext uri="{FF2B5EF4-FFF2-40B4-BE49-F238E27FC236}">
                <a16:creationId xmlns:a16="http://schemas.microsoft.com/office/drawing/2014/main" xmlns="" id="{13E12A2B-B0E7-641F-2E5F-FA1E5E0DB06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8A33EEA-7931-FEE6-B312-985C49FFFCEC}"/>
              </a:ext>
            </a:extLst>
          </p:cNvPr>
          <p:cNvSpPr>
            <a:spLocks noGrp="1"/>
          </p:cNvSpPr>
          <p:nvPr>
            <p:ph type="sldNum" sz="quarter" idx="12"/>
          </p:nvPr>
        </p:nvSpPr>
        <p:spPr/>
        <p:txBody>
          <a:bodyPr/>
          <a:lstStyle/>
          <a:p>
            <a:fld id="{4597320B-6BB0-AB43-8A36-0FF857794478}" type="slidenum">
              <a:rPr lang="x-none" smtClean="0"/>
              <a:t>‹#›</a:t>
            </a:fld>
            <a:endParaRPr lang="x-none"/>
          </a:p>
        </p:txBody>
      </p:sp>
    </p:spTree>
    <p:extLst>
      <p:ext uri="{BB962C8B-B14F-4D97-AF65-F5344CB8AC3E}">
        <p14:creationId xmlns:p14="http://schemas.microsoft.com/office/powerpoint/2010/main" val="424957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21B89-DB18-54C2-8A81-942B561F224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81F29292-2D4C-1FAC-A8CA-D1B922851E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64DE6C0C-CC64-3D91-8B65-4BD31E99E8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AB4FAC27-1633-BD05-9CDB-9AD10007E6B0}"/>
              </a:ext>
            </a:extLst>
          </p:cNvPr>
          <p:cNvSpPr>
            <a:spLocks noGrp="1"/>
          </p:cNvSpPr>
          <p:nvPr>
            <p:ph type="dt" sz="half" idx="10"/>
          </p:nvPr>
        </p:nvSpPr>
        <p:spPr/>
        <p:txBody>
          <a:bodyPr/>
          <a:lstStyle/>
          <a:p>
            <a:fld id="{25829857-3564-2143-A095-3CDD24E96F93}" type="datetimeFigureOut">
              <a:rPr lang="x-none" smtClean="0"/>
              <a:t>10/10/2023</a:t>
            </a:fld>
            <a:endParaRPr lang="x-none"/>
          </a:p>
        </p:txBody>
      </p:sp>
      <p:sp>
        <p:nvSpPr>
          <p:cNvPr id="6" name="Footer Placeholder 5">
            <a:extLst>
              <a:ext uri="{FF2B5EF4-FFF2-40B4-BE49-F238E27FC236}">
                <a16:creationId xmlns:a16="http://schemas.microsoft.com/office/drawing/2014/main" xmlns="" id="{7FD385AC-137C-4963-AD4D-285C8BB9C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672A5FD-4775-C67B-B6BE-B99B5C6450EF}"/>
              </a:ext>
            </a:extLst>
          </p:cNvPr>
          <p:cNvSpPr>
            <a:spLocks noGrp="1"/>
          </p:cNvSpPr>
          <p:nvPr>
            <p:ph type="sldNum" sz="quarter" idx="12"/>
          </p:nvPr>
        </p:nvSpPr>
        <p:spPr/>
        <p:txBody>
          <a:bodyPr/>
          <a:lstStyle/>
          <a:p>
            <a:fld id="{4597320B-6BB0-AB43-8A36-0FF857794478}" type="slidenum">
              <a:rPr lang="x-none" smtClean="0"/>
              <a:t>‹#›</a:t>
            </a:fld>
            <a:endParaRPr lang="x-none"/>
          </a:p>
        </p:txBody>
      </p:sp>
    </p:spTree>
    <p:extLst>
      <p:ext uri="{BB962C8B-B14F-4D97-AF65-F5344CB8AC3E}">
        <p14:creationId xmlns:p14="http://schemas.microsoft.com/office/powerpoint/2010/main" val="357631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EAAEF3-EA11-8631-4A9B-F43B88B4D2B1}"/>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2965D085-2476-8273-3AA1-9973D90BB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775DB0E-01F6-C6EA-9CF3-6DADD2C2B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58406416-0B5A-1A48-D025-E6B59C2974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F488209-9BBA-3132-F8FE-B60226EA19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53758E32-F138-FB1B-AAD3-6AEAAC46F19C}"/>
              </a:ext>
            </a:extLst>
          </p:cNvPr>
          <p:cNvSpPr>
            <a:spLocks noGrp="1"/>
          </p:cNvSpPr>
          <p:nvPr>
            <p:ph type="dt" sz="half" idx="10"/>
          </p:nvPr>
        </p:nvSpPr>
        <p:spPr/>
        <p:txBody>
          <a:bodyPr/>
          <a:lstStyle/>
          <a:p>
            <a:fld id="{25829857-3564-2143-A095-3CDD24E96F93}" type="datetimeFigureOut">
              <a:rPr lang="x-none" smtClean="0"/>
              <a:t>10/10/2023</a:t>
            </a:fld>
            <a:endParaRPr lang="x-none"/>
          </a:p>
        </p:txBody>
      </p:sp>
      <p:sp>
        <p:nvSpPr>
          <p:cNvPr id="8" name="Footer Placeholder 7">
            <a:extLst>
              <a:ext uri="{FF2B5EF4-FFF2-40B4-BE49-F238E27FC236}">
                <a16:creationId xmlns:a16="http://schemas.microsoft.com/office/drawing/2014/main" xmlns="" id="{8CA476BA-CCD0-11FA-63A3-A12A0D9C2014}"/>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22B6EC2B-99E3-1FB1-E3DC-3D506DE02A73}"/>
              </a:ext>
            </a:extLst>
          </p:cNvPr>
          <p:cNvSpPr>
            <a:spLocks noGrp="1"/>
          </p:cNvSpPr>
          <p:nvPr>
            <p:ph type="sldNum" sz="quarter" idx="12"/>
          </p:nvPr>
        </p:nvSpPr>
        <p:spPr/>
        <p:txBody>
          <a:bodyPr/>
          <a:lstStyle/>
          <a:p>
            <a:fld id="{4597320B-6BB0-AB43-8A36-0FF857794478}" type="slidenum">
              <a:rPr lang="x-none" smtClean="0"/>
              <a:t>‹#›</a:t>
            </a:fld>
            <a:endParaRPr lang="x-none"/>
          </a:p>
        </p:txBody>
      </p:sp>
    </p:spTree>
    <p:extLst>
      <p:ext uri="{BB962C8B-B14F-4D97-AF65-F5344CB8AC3E}">
        <p14:creationId xmlns:p14="http://schemas.microsoft.com/office/powerpoint/2010/main" val="199174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2ED2D-5AF7-27DF-9C3F-6C9F84F0C284}"/>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85AC9740-7211-7E5B-9210-F1925C8BC8D9}"/>
              </a:ext>
            </a:extLst>
          </p:cNvPr>
          <p:cNvSpPr>
            <a:spLocks noGrp="1"/>
          </p:cNvSpPr>
          <p:nvPr>
            <p:ph type="dt" sz="half" idx="10"/>
          </p:nvPr>
        </p:nvSpPr>
        <p:spPr/>
        <p:txBody>
          <a:bodyPr/>
          <a:lstStyle/>
          <a:p>
            <a:fld id="{25829857-3564-2143-A095-3CDD24E96F93}" type="datetimeFigureOut">
              <a:rPr lang="x-none" smtClean="0"/>
              <a:t>10/10/2023</a:t>
            </a:fld>
            <a:endParaRPr lang="x-none"/>
          </a:p>
        </p:txBody>
      </p:sp>
      <p:sp>
        <p:nvSpPr>
          <p:cNvPr id="4" name="Footer Placeholder 3">
            <a:extLst>
              <a:ext uri="{FF2B5EF4-FFF2-40B4-BE49-F238E27FC236}">
                <a16:creationId xmlns:a16="http://schemas.microsoft.com/office/drawing/2014/main" xmlns="" id="{2EE9D095-3AB9-289D-5177-C9B78F9AAC6B}"/>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B0BDE031-47C4-E39B-3DE0-03A9E67DEF86}"/>
              </a:ext>
            </a:extLst>
          </p:cNvPr>
          <p:cNvSpPr>
            <a:spLocks noGrp="1"/>
          </p:cNvSpPr>
          <p:nvPr>
            <p:ph type="sldNum" sz="quarter" idx="12"/>
          </p:nvPr>
        </p:nvSpPr>
        <p:spPr/>
        <p:txBody>
          <a:bodyPr/>
          <a:lstStyle/>
          <a:p>
            <a:fld id="{4597320B-6BB0-AB43-8A36-0FF857794478}" type="slidenum">
              <a:rPr lang="x-none" smtClean="0"/>
              <a:t>‹#›</a:t>
            </a:fld>
            <a:endParaRPr lang="x-none"/>
          </a:p>
        </p:txBody>
      </p:sp>
    </p:spTree>
    <p:extLst>
      <p:ext uri="{BB962C8B-B14F-4D97-AF65-F5344CB8AC3E}">
        <p14:creationId xmlns:p14="http://schemas.microsoft.com/office/powerpoint/2010/main" val="196901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8A83A10-F859-82F9-38A5-55F2F0335E23}"/>
              </a:ext>
            </a:extLst>
          </p:cNvPr>
          <p:cNvSpPr>
            <a:spLocks noGrp="1"/>
          </p:cNvSpPr>
          <p:nvPr>
            <p:ph type="dt" sz="half" idx="10"/>
          </p:nvPr>
        </p:nvSpPr>
        <p:spPr/>
        <p:txBody>
          <a:bodyPr/>
          <a:lstStyle/>
          <a:p>
            <a:fld id="{25829857-3564-2143-A095-3CDD24E96F93}" type="datetimeFigureOut">
              <a:rPr lang="x-none" smtClean="0"/>
              <a:t>10/10/2023</a:t>
            </a:fld>
            <a:endParaRPr lang="x-none"/>
          </a:p>
        </p:txBody>
      </p:sp>
      <p:sp>
        <p:nvSpPr>
          <p:cNvPr id="3" name="Footer Placeholder 2">
            <a:extLst>
              <a:ext uri="{FF2B5EF4-FFF2-40B4-BE49-F238E27FC236}">
                <a16:creationId xmlns:a16="http://schemas.microsoft.com/office/drawing/2014/main" xmlns="" id="{A6A0E285-B13F-8D97-0C36-3D97857FE637}"/>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76182CBD-D913-9433-67C5-5D0B34BBB98A}"/>
              </a:ext>
            </a:extLst>
          </p:cNvPr>
          <p:cNvSpPr>
            <a:spLocks noGrp="1"/>
          </p:cNvSpPr>
          <p:nvPr>
            <p:ph type="sldNum" sz="quarter" idx="12"/>
          </p:nvPr>
        </p:nvSpPr>
        <p:spPr/>
        <p:txBody>
          <a:bodyPr/>
          <a:lstStyle/>
          <a:p>
            <a:fld id="{4597320B-6BB0-AB43-8A36-0FF857794478}" type="slidenum">
              <a:rPr lang="x-none" smtClean="0"/>
              <a:t>‹#›</a:t>
            </a:fld>
            <a:endParaRPr lang="x-none"/>
          </a:p>
        </p:txBody>
      </p:sp>
    </p:spTree>
    <p:extLst>
      <p:ext uri="{BB962C8B-B14F-4D97-AF65-F5344CB8AC3E}">
        <p14:creationId xmlns:p14="http://schemas.microsoft.com/office/powerpoint/2010/main" val="8599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9CC8B-6329-2159-BBA2-DC623FDEF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B28FDD44-8F9F-744C-F8AD-073B8C100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C36927DB-9A4C-D3FB-1324-EAC7CAFAC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A69A05A-F567-90E5-A394-DBCEF3297FD1}"/>
              </a:ext>
            </a:extLst>
          </p:cNvPr>
          <p:cNvSpPr>
            <a:spLocks noGrp="1"/>
          </p:cNvSpPr>
          <p:nvPr>
            <p:ph type="dt" sz="half" idx="10"/>
          </p:nvPr>
        </p:nvSpPr>
        <p:spPr/>
        <p:txBody>
          <a:bodyPr/>
          <a:lstStyle/>
          <a:p>
            <a:fld id="{25829857-3564-2143-A095-3CDD24E96F93}" type="datetimeFigureOut">
              <a:rPr lang="x-none" smtClean="0"/>
              <a:t>10/10/2023</a:t>
            </a:fld>
            <a:endParaRPr lang="x-none"/>
          </a:p>
        </p:txBody>
      </p:sp>
      <p:sp>
        <p:nvSpPr>
          <p:cNvPr id="6" name="Footer Placeholder 5">
            <a:extLst>
              <a:ext uri="{FF2B5EF4-FFF2-40B4-BE49-F238E27FC236}">
                <a16:creationId xmlns:a16="http://schemas.microsoft.com/office/drawing/2014/main" xmlns="" id="{4ECDBE0D-05C9-2C22-2817-A7A8DCDAAA8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FF10E5A6-1246-BB33-8A54-D553BA9CA4B3}"/>
              </a:ext>
            </a:extLst>
          </p:cNvPr>
          <p:cNvSpPr>
            <a:spLocks noGrp="1"/>
          </p:cNvSpPr>
          <p:nvPr>
            <p:ph type="sldNum" sz="quarter" idx="12"/>
          </p:nvPr>
        </p:nvSpPr>
        <p:spPr/>
        <p:txBody>
          <a:bodyPr/>
          <a:lstStyle/>
          <a:p>
            <a:fld id="{4597320B-6BB0-AB43-8A36-0FF857794478}" type="slidenum">
              <a:rPr lang="x-none" smtClean="0"/>
              <a:t>‹#›</a:t>
            </a:fld>
            <a:endParaRPr lang="x-none"/>
          </a:p>
        </p:txBody>
      </p:sp>
    </p:spTree>
    <p:extLst>
      <p:ext uri="{BB962C8B-B14F-4D97-AF65-F5344CB8AC3E}">
        <p14:creationId xmlns:p14="http://schemas.microsoft.com/office/powerpoint/2010/main" val="397729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7538E6-0100-7B2C-057E-120299E5CF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2C6BDD55-E11D-02FD-36C0-9EB87D679E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2F2D121-37E0-B47E-4474-D3CF22A60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2068002-9AF2-F241-FB20-14DC8EEC4E4A}"/>
              </a:ext>
            </a:extLst>
          </p:cNvPr>
          <p:cNvSpPr>
            <a:spLocks noGrp="1"/>
          </p:cNvSpPr>
          <p:nvPr>
            <p:ph type="dt" sz="half" idx="10"/>
          </p:nvPr>
        </p:nvSpPr>
        <p:spPr/>
        <p:txBody>
          <a:bodyPr/>
          <a:lstStyle/>
          <a:p>
            <a:fld id="{25829857-3564-2143-A095-3CDD24E96F93}" type="datetimeFigureOut">
              <a:rPr lang="x-none" smtClean="0"/>
              <a:t>10/10/2023</a:t>
            </a:fld>
            <a:endParaRPr lang="x-none"/>
          </a:p>
        </p:txBody>
      </p:sp>
      <p:sp>
        <p:nvSpPr>
          <p:cNvPr id="6" name="Footer Placeholder 5">
            <a:extLst>
              <a:ext uri="{FF2B5EF4-FFF2-40B4-BE49-F238E27FC236}">
                <a16:creationId xmlns:a16="http://schemas.microsoft.com/office/drawing/2014/main" xmlns="" id="{F1EE9693-C041-31D0-A0A5-C760E0E78CB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FD6184F3-9205-8547-1F77-EC2290AF45F9}"/>
              </a:ext>
            </a:extLst>
          </p:cNvPr>
          <p:cNvSpPr>
            <a:spLocks noGrp="1"/>
          </p:cNvSpPr>
          <p:nvPr>
            <p:ph type="sldNum" sz="quarter" idx="12"/>
          </p:nvPr>
        </p:nvSpPr>
        <p:spPr/>
        <p:txBody>
          <a:bodyPr/>
          <a:lstStyle/>
          <a:p>
            <a:fld id="{4597320B-6BB0-AB43-8A36-0FF857794478}" type="slidenum">
              <a:rPr lang="x-none" smtClean="0"/>
              <a:t>‹#›</a:t>
            </a:fld>
            <a:endParaRPr lang="x-none"/>
          </a:p>
        </p:txBody>
      </p:sp>
    </p:spTree>
    <p:extLst>
      <p:ext uri="{BB962C8B-B14F-4D97-AF65-F5344CB8AC3E}">
        <p14:creationId xmlns:p14="http://schemas.microsoft.com/office/powerpoint/2010/main" val="84092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E2E691D-974A-7FF4-97E2-D6FB9021F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F518981-1332-2597-DE44-5CA761A20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15CBBC4-1281-4203-CB52-73DB90E9D0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29857-3564-2143-A095-3CDD24E96F93}" type="datetimeFigureOut">
              <a:rPr lang="x-none" smtClean="0"/>
              <a:t>10/10/2023</a:t>
            </a:fld>
            <a:endParaRPr lang="x-none"/>
          </a:p>
        </p:txBody>
      </p:sp>
      <p:sp>
        <p:nvSpPr>
          <p:cNvPr id="5" name="Footer Placeholder 4">
            <a:extLst>
              <a:ext uri="{FF2B5EF4-FFF2-40B4-BE49-F238E27FC236}">
                <a16:creationId xmlns:a16="http://schemas.microsoft.com/office/drawing/2014/main" xmlns="" id="{1E63AB04-3F0D-6231-95C2-FC8ADECFEB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1BC7972D-8126-EB73-9910-A9951C7986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7320B-6BB0-AB43-8A36-0FF857794478}" type="slidenum">
              <a:rPr lang="x-none" smtClean="0"/>
              <a:t>‹#›</a:t>
            </a:fld>
            <a:endParaRPr lang="x-none"/>
          </a:p>
        </p:txBody>
      </p:sp>
    </p:spTree>
    <p:extLst>
      <p:ext uri="{BB962C8B-B14F-4D97-AF65-F5344CB8AC3E}">
        <p14:creationId xmlns:p14="http://schemas.microsoft.com/office/powerpoint/2010/main" val="199395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878897-F9AD-58DD-2C3C-BDDE30F816D7}"/>
              </a:ext>
            </a:extLst>
          </p:cNvPr>
          <p:cNvSpPr>
            <a:spLocks noGrp="1"/>
          </p:cNvSpPr>
          <p:nvPr>
            <p:ph type="ctrTitle"/>
          </p:nvPr>
        </p:nvSpPr>
        <p:spPr/>
        <p:txBody>
          <a:bodyPr>
            <a:normAutofit/>
          </a:bodyPr>
          <a:lstStyle/>
          <a:p>
            <a:r>
              <a:rPr lang="en-US" dirty="0" err="1"/>
              <a:t>Tổng</a:t>
            </a:r>
            <a:r>
              <a:rPr lang="en-US" dirty="0"/>
              <a:t> </a:t>
            </a:r>
            <a:r>
              <a:rPr lang="en-US" dirty="0" err="1"/>
              <a:t>quan</a:t>
            </a:r>
            <a:r>
              <a:rPr lang="en-US" dirty="0"/>
              <a:t> </a:t>
            </a:r>
            <a:r>
              <a:rPr lang="en-US" dirty="0" err="1"/>
              <a:t>kinh</a:t>
            </a:r>
            <a:r>
              <a:rPr lang="en-US" dirty="0"/>
              <a:t> </a:t>
            </a:r>
            <a:r>
              <a:rPr lang="en-US" dirty="0" err="1"/>
              <a:t>tế</a:t>
            </a:r>
            <a:r>
              <a:rPr lang="en-US" dirty="0"/>
              <a:t> </a:t>
            </a:r>
            <a:r>
              <a:rPr lang="en-US" dirty="0" smtClean="0"/>
              <a:t>9 </a:t>
            </a:r>
            <a:r>
              <a:rPr lang="en-US" dirty="0" err="1" smtClean="0"/>
              <a:t>tháng</a:t>
            </a:r>
            <a:r>
              <a:rPr lang="en-US" dirty="0"/>
              <a:t> </a:t>
            </a:r>
            <a:r>
              <a:rPr lang="en-US" dirty="0" err="1" smtClean="0"/>
              <a:t>đầu</a:t>
            </a:r>
            <a:r>
              <a:rPr lang="en-US" dirty="0"/>
              <a:t> </a:t>
            </a:r>
            <a:r>
              <a:rPr lang="en-US" dirty="0" err="1" smtClean="0"/>
              <a:t>năm</a:t>
            </a:r>
            <a:r>
              <a:rPr lang="en-US" dirty="0" smtClean="0"/>
              <a:t> 2023 </a:t>
            </a:r>
            <a:r>
              <a:rPr lang="en-US" dirty="0" err="1"/>
              <a:t>và</a:t>
            </a:r>
            <a:r>
              <a:rPr lang="en-US" dirty="0"/>
              <a:t> </a:t>
            </a:r>
            <a:r>
              <a:rPr lang="en-US" dirty="0" err="1"/>
              <a:t>suy</a:t>
            </a:r>
            <a:r>
              <a:rPr lang="en-US" dirty="0"/>
              <a:t> </a:t>
            </a:r>
            <a:r>
              <a:rPr lang="en-US" dirty="0" err="1"/>
              <a:t>ngẫm</a:t>
            </a:r>
            <a:endParaRPr lang="x-none" dirty="0"/>
          </a:p>
        </p:txBody>
      </p:sp>
      <p:sp>
        <p:nvSpPr>
          <p:cNvPr id="3" name="Subtitle 2">
            <a:extLst>
              <a:ext uri="{FF2B5EF4-FFF2-40B4-BE49-F238E27FC236}">
                <a16:creationId xmlns:a16="http://schemas.microsoft.com/office/drawing/2014/main" xmlns="" id="{6E9B5FE4-55F2-55F0-274F-B7AEBF6D780F}"/>
              </a:ext>
            </a:extLst>
          </p:cNvPr>
          <p:cNvSpPr>
            <a:spLocks noGrp="1"/>
          </p:cNvSpPr>
          <p:nvPr>
            <p:ph type="subTitle" idx="1"/>
          </p:nvPr>
        </p:nvSpPr>
        <p:spPr/>
        <p:txBody>
          <a:bodyPr>
            <a:normAutofit fontScale="77500" lnSpcReduction="20000"/>
          </a:bodyPr>
          <a:lstStyle/>
          <a:p>
            <a:endParaRPr lang="x-none" dirty="0"/>
          </a:p>
          <a:p>
            <a:endParaRPr lang="x-none" dirty="0"/>
          </a:p>
          <a:p>
            <a:r>
              <a:rPr lang="x-none" dirty="0"/>
              <a:t>TS Nguyễn Đình </a:t>
            </a:r>
            <a:r>
              <a:rPr lang="x-none" dirty="0" smtClean="0"/>
              <a:t>Cung</a:t>
            </a:r>
            <a:endParaRPr lang="en-US" dirty="0" smtClean="0"/>
          </a:p>
          <a:p>
            <a:r>
              <a:rPr lang="en-US" dirty="0" err="1" smtClean="0"/>
              <a:t>Phó</a:t>
            </a:r>
            <a:r>
              <a:rPr lang="en-US" dirty="0"/>
              <a:t> </a:t>
            </a:r>
            <a:r>
              <a:rPr lang="en-US" dirty="0" err="1" smtClean="0"/>
              <a:t>Chủ</a:t>
            </a:r>
            <a:r>
              <a:rPr lang="en-US" dirty="0"/>
              <a:t> </a:t>
            </a:r>
            <a:r>
              <a:rPr lang="en-US" dirty="0" err="1" smtClean="0"/>
              <a:t>tịch</a:t>
            </a:r>
            <a:r>
              <a:rPr lang="en-US" dirty="0"/>
              <a:t> </a:t>
            </a:r>
            <a:r>
              <a:rPr lang="en-US" dirty="0" smtClean="0"/>
              <a:t>VAFI </a:t>
            </a:r>
            <a:endParaRPr lang="x-none" dirty="0"/>
          </a:p>
          <a:p>
            <a:r>
              <a:rPr lang="x-none" dirty="0"/>
              <a:t>Nguyên viện trưởng, Viện nghiên cứu quản lý kinh tế </a:t>
            </a:r>
            <a:r>
              <a:rPr lang="en-US" dirty="0"/>
              <a:t>TW</a:t>
            </a:r>
            <a:endParaRPr lang="x-none" dirty="0"/>
          </a:p>
        </p:txBody>
      </p:sp>
    </p:spTree>
    <p:extLst>
      <p:ext uri="{BB962C8B-B14F-4D97-AF65-F5344CB8AC3E}">
        <p14:creationId xmlns:p14="http://schemas.microsoft.com/office/powerpoint/2010/main" val="314761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8783F-34CD-0DD1-64C2-B9C0EB8BCC4C}"/>
              </a:ext>
            </a:extLst>
          </p:cNvPr>
          <p:cNvSpPr>
            <a:spLocks noGrp="1"/>
          </p:cNvSpPr>
          <p:nvPr>
            <p:ph type="title"/>
          </p:nvPr>
        </p:nvSpPr>
        <p:spPr/>
        <p:txBody>
          <a:bodyPr/>
          <a:lstStyle/>
          <a:p>
            <a:r>
              <a:rPr lang="en-US" dirty="0" err="1"/>
              <a:t>Số</a:t>
            </a:r>
            <a:r>
              <a:rPr lang="en-US" dirty="0"/>
              <a:t> </a:t>
            </a:r>
            <a:r>
              <a:rPr lang="en-US" dirty="0" err="1"/>
              <a:t>nợ</a:t>
            </a:r>
            <a:r>
              <a:rPr lang="en-US" dirty="0"/>
              <a:t> </a:t>
            </a:r>
            <a:r>
              <a:rPr lang="en-US" dirty="0" err="1"/>
              <a:t>xấu</a:t>
            </a:r>
            <a:r>
              <a:rPr lang="en-US" dirty="0"/>
              <a:t> </a:t>
            </a:r>
            <a:r>
              <a:rPr lang="en-US" dirty="0" err="1"/>
              <a:t>của</a:t>
            </a:r>
            <a:r>
              <a:rPr lang="en-US" dirty="0"/>
              <a:t> </a:t>
            </a:r>
            <a:r>
              <a:rPr lang="en-US" dirty="0" err="1"/>
              <a:t>các</a:t>
            </a:r>
            <a:r>
              <a:rPr lang="en-US" dirty="0"/>
              <a:t> </a:t>
            </a:r>
            <a:r>
              <a:rPr lang="en-US" dirty="0" err="1"/>
              <a:t>ngân</a:t>
            </a:r>
            <a:r>
              <a:rPr lang="en-US" dirty="0"/>
              <a:t> </a:t>
            </a:r>
            <a:r>
              <a:rPr lang="en-US" dirty="0" err="1"/>
              <a:t>hàng</a:t>
            </a:r>
            <a:r>
              <a:rPr lang="en-US" dirty="0"/>
              <a:t> </a:t>
            </a:r>
            <a:r>
              <a:rPr lang="en-US" dirty="0" err="1"/>
              <a:t>liên</a:t>
            </a:r>
            <a:r>
              <a:rPr lang="en-US" dirty="0"/>
              <a:t> </a:t>
            </a:r>
            <a:r>
              <a:rPr lang="en-US" dirty="0" err="1"/>
              <a:t>tục</a:t>
            </a:r>
            <a:r>
              <a:rPr lang="en-US" dirty="0"/>
              <a:t> tang; </a:t>
            </a:r>
            <a:r>
              <a:rPr lang="en-US" dirty="0" err="1"/>
              <a:t>lợi</a:t>
            </a:r>
            <a:r>
              <a:rPr lang="en-US" dirty="0"/>
              <a:t> </a:t>
            </a:r>
            <a:r>
              <a:rPr lang="en-US" dirty="0" err="1"/>
              <a:t>nhuận</a:t>
            </a:r>
            <a:r>
              <a:rPr lang="en-US" dirty="0"/>
              <a:t> </a:t>
            </a:r>
            <a:r>
              <a:rPr lang="en-US" dirty="0" err="1"/>
              <a:t>có</a:t>
            </a:r>
            <a:r>
              <a:rPr lang="en-US" dirty="0"/>
              <a:t> xu </a:t>
            </a:r>
            <a:r>
              <a:rPr lang="en-US" dirty="0" err="1"/>
              <a:t>hướng</a:t>
            </a:r>
            <a:r>
              <a:rPr lang="en-US" dirty="0"/>
              <a:t> </a:t>
            </a:r>
            <a:r>
              <a:rPr lang="en-US" dirty="0" err="1"/>
              <a:t>giảm</a:t>
            </a:r>
            <a:endParaRPr lang="x-none" dirty="0"/>
          </a:p>
        </p:txBody>
      </p:sp>
      <p:pic>
        <p:nvPicPr>
          <p:cNvPr id="4" name="Content Placeholder 3">
            <a:extLst>
              <a:ext uri="{FF2B5EF4-FFF2-40B4-BE49-F238E27FC236}">
                <a16:creationId xmlns:a16="http://schemas.microsoft.com/office/drawing/2014/main" xmlns="" id="{CF4DD664-7459-CE23-6487-E43F0FE0F5E5}"/>
              </a:ext>
            </a:extLst>
          </p:cNvPr>
          <p:cNvPicPr>
            <a:picLocks noGrp="1" noChangeAspect="1"/>
          </p:cNvPicPr>
          <p:nvPr>
            <p:ph idx="1"/>
          </p:nvPr>
        </p:nvPicPr>
        <p:blipFill>
          <a:blip r:embed="rId2"/>
          <a:stretch>
            <a:fillRect/>
          </a:stretch>
        </p:blipFill>
        <p:spPr>
          <a:xfrm>
            <a:off x="838200" y="1825625"/>
            <a:ext cx="10515599" cy="4351338"/>
          </a:xfrm>
          <a:prstGeom prst="rect">
            <a:avLst/>
          </a:prstGeom>
        </p:spPr>
      </p:pic>
    </p:spTree>
    <p:extLst>
      <p:ext uri="{BB962C8B-B14F-4D97-AF65-F5344CB8AC3E}">
        <p14:creationId xmlns:p14="http://schemas.microsoft.com/office/powerpoint/2010/main" val="213094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40DD0-E650-3405-E2B8-AE5D7611EC0E}"/>
              </a:ext>
            </a:extLst>
          </p:cNvPr>
          <p:cNvSpPr>
            <a:spLocks noGrp="1"/>
          </p:cNvSpPr>
          <p:nvPr>
            <p:ph type="title"/>
          </p:nvPr>
        </p:nvSpPr>
        <p:spPr/>
        <p:txBody>
          <a:bodyPr/>
          <a:lstStyle/>
          <a:p>
            <a:r>
              <a:rPr lang="x-none" dirty="0"/>
              <a:t>Giá nhà đất liên tục suy giảm từ năm 2016 và giảm mức “âm” trong 2 năm gần đây… </a:t>
            </a:r>
          </a:p>
        </p:txBody>
      </p:sp>
      <p:pic>
        <p:nvPicPr>
          <p:cNvPr id="4" name="Content Placeholder 3">
            <a:extLst>
              <a:ext uri="{FF2B5EF4-FFF2-40B4-BE49-F238E27FC236}">
                <a16:creationId xmlns:a16="http://schemas.microsoft.com/office/drawing/2014/main" xmlns="" id="{3AF2BCDC-2AC9-9E7B-A113-E3C48396BE60}"/>
              </a:ext>
            </a:extLst>
          </p:cNvPr>
          <p:cNvPicPr>
            <a:picLocks noGrp="1" noChangeAspect="1"/>
          </p:cNvPicPr>
          <p:nvPr>
            <p:ph idx="1"/>
          </p:nvPr>
        </p:nvPicPr>
        <p:blipFill>
          <a:blip r:embed="rId2"/>
          <a:stretch>
            <a:fillRect/>
          </a:stretch>
        </p:blipFill>
        <p:spPr>
          <a:xfrm>
            <a:off x="838200" y="1825625"/>
            <a:ext cx="10515600" cy="4351338"/>
          </a:xfrm>
          <a:prstGeom prst="rect">
            <a:avLst/>
          </a:prstGeom>
        </p:spPr>
      </p:pic>
    </p:spTree>
    <p:extLst>
      <p:ext uri="{BB962C8B-B14F-4D97-AF65-F5344CB8AC3E}">
        <p14:creationId xmlns:p14="http://schemas.microsoft.com/office/powerpoint/2010/main" val="310828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3CEF5A-1757-DBAF-44C5-CC2F70220B5F}"/>
              </a:ext>
            </a:extLst>
          </p:cNvPr>
          <p:cNvSpPr>
            <a:spLocks noGrp="1"/>
          </p:cNvSpPr>
          <p:nvPr>
            <p:ph type="title"/>
          </p:nvPr>
        </p:nvSpPr>
        <p:spPr/>
        <p:txBody>
          <a:bodyPr>
            <a:noAutofit/>
          </a:bodyPr>
          <a:lstStyle/>
          <a:p>
            <a:r>
              <a:rPr lang="en-US" sz="2800" dirty="0" err="1"/>
              <a:t>Tốc</a:t>
            </a:r>
            <a:r>
              <a:rPr lang="en-US" sz="2800" dirty="0"/>
              <a:t> </a:t>
            </a:r>
            <a:r>
              <a:rPr lang="en-US" sz="2800" dirty="0" err="1"/>
              <a:t>độ</a:t>
            </a:r>
            <a:r>
              <a:rPr lang="en-US" sz="2800" dirty="0"/>
              <a:t> tang </a:t>
            </a:r>
            <a:r>
              <a:rPr lang="en-US" sz="2800" dirty="0" err="1"/>
              <a:t>năng</a:t>
            </a:r>
            <a:r>
              <a:rPr lang="en-US" sz="2800" dirty="0"/>
              <a:t> </a:t>
            </a:r>
            <a:r>
              <a:rPr lang="en-US" sz="2800" dirty="0" err="1"/>
              <a:t>suất</a:t>
            </a:r>
            <a:r>
              <a:rPr lang="en-US" sz="2800" dirty="0"/>
              <a:t> </a:t>
            </a:r>
            <a:r>
              <a:rPr lang="en-US" sz="2800" dirty="0" err="1"/>
              <a:t>có</a:t>
            </a:r>
            <a:r>
              <a:rPr lang="en-US" sz="2800" dirty="0"/>
              <a:t> xu </a:t>
            </a:r>
            <a:r>
              <a:rPr lang="en-US" sz="2800" dirty="0" err="1"/>
              <a:t>hướng</a:t>
            </a:r>
            <a:r>
              <a:rPr lang="en-US" sz="2800" dirty="0"/>
              <a:t> </a:t>
            </a:r>
            <a:r>
              <a:rPr lang="en-US" sz="2800" dirty="0" err="1"/>
              <a:t>giảm</a:t>
            </a:r>
            <a:r>
              <a:rPr lang="en-US" sz="2800" dirty="0"/>
              <a:t> </a:t>
            </a:r>
            <a:r>
              <a:rPr lang="en-US" sz="2800" dirty="0" err="1"/>
              <a:t>và</a:t>
            </a:r>
            <a:r>
              <a:rPr lang="en-US" sz="2800" dirty="0"/>
              <a:t> </a:t>
            </a:r>
            <a:r>
              <a:rPr lang="en-US" sz="2800" dirty="0" err="1"/>
              <a:t>số</a:t>
            </a:r>
            <a:r>
              <a:rPr lang="en-US" sz="2800" dirty="0"/>
              <a:t> </a:t>
            </a:r>
            <a:r>
              <a:rPr lang="en-US" sz="2800" dirty="0" err="1"/>
              <a:t>người</a:t>
            </a:r>
            <a:r>
              <a:rPr lang="en-US" sz="2800" dirty="0"/>
              <a:t> </a:t>
            </a:r>
            <a:r>
              <a:rPr lang="en-US" sz="2800" dirty="0" err="1"/>
              <a:t>nghỉ</a:t>
            </a:r>
            <a:r>
              <a:rPr lang="en-US" sz="2800" dirty="0"/>
              <a:t> </a:t>
            </a:r>
            <a:r>
              <a:rPr lang="en-US" sz="2800" dirty="0" err="1"/>
              <a:t>hưu</a:t>
            </a:r>
            <a:r>
              <a:rPr lang="en-US" sz="2800" dirty="0"/>
              <a:t> hang </a:t>
            </a:r>
            <a:r>
              <a:rPr lang="en-US" sz="2800" dirty="0" err="1"/>
              <a:t>năm</a:t>
            </a:r>
            <a:r>
              <a:rPr lang="en-US" sz="2800" dirty="0"/>
              <a:t> </a:t>
            </a:r>
            <a:r>
              <a:rPr lang="en-US" sz="2800" dirty="0" err="1"/>
              <a:t>lớn</a:t>
            </a:r>
            <a:r>
              <a:rPr lang="en-US" sz="2800" dirty="0"/>
              <a:t> </a:t>
            </a:r>
            <a:r>
              <a:rPr lang="en-US" sz="2800" dirty="0" err="1"/>
              <a:t>hơn</a:t>
            </a:r>
            <a:r>
              <a:rPr lang="en-US" sz="2800" dirty="0"/>
              <a:t> </a:t>
            </a:r>
            <a:r>
              <a:rPr lang="en-US" sz="2800" dirty="0" err="1"/>
              <a:t>số</a:t>
            </a:r>
            <a:r>
              <a:rPr lang="en-US" sz="2800" dirty="0"/>
              <a:t> </a:t>
            </a:r>
            <a:r>
              <a:rPr lang="en-US" sz="2800" dirty="0" err="1"/>
              <a:t>người</a:t>
            </a:r>
            <a:r>
              <a:rPr lang="en-US" sz="2800" dirty="0"/>
              <a:t> </a:t>
            </a:r>
            <a:r>
              <a:rPr lang="en-US" sz="2800" dirty="0" err="1"/>
              <a:t>đến</a:t>
            </a:r>
            <a:r>
              <a:rPr lang="en-US" sz="2800" dirty="0"/>
              <a:t> </a:t>
            </a:r>
            <a:r>
              <a:rPr lang="en-US" sz="2800" dirty="0" err="1"/>
              <a:t>tuổi</a:t>
            </a:r>
            <a:r>
              <a:rPr lang="en-US" sz="2800" dirty="0"/>
              <a:t> </a:t>
            </a:r>
            <a:r>
              <a:rPr lang="en-US" sz="2800" dirty="0" err="1"/>
              <a:t>lao</a:t>
            </a:r>
            <a:r>
              <a:rPr lang="en-US" sz="2800" dirty="0"/>
              <a:t> </a:t>
            </a:r>
            <a:r>
              <a:rPr lang="en-US" sz="2800" dirty="0" err="1"/>
              <a:t>động</a:t>
            </a:r>
            <a:r>
              <a:rPr lang="en-US" sz="2800" dirty="0"/>
              <a:t>; </a:t>
            </a:r>
            <a:r>
              <a:rPr lang="en-US" sz="2800" dirty="0" err="1"/>
              <a:t>lực</a:t>
            </a:r>
            <a:r>
              <a:rPr lang="en-US" sz="2800" dirty="0"/>
              <a:t> </a:t>
            </a:r>
            <a:r>
              <a:rPr lang="en-US" sz="2800" dirty="0" err="1"/>
              <a:t>lượng</a:t>
            </a:r>
            <a:r>
              <a:rPr lang="en-US" sz="2800" dirty="0"/>
              <a:t> </a:t>
            </a:r>
            <a:r>
              <a:rPr lang="en-US" sz="2800" dirty="0" err="1"/>
              <a:t>lao</a:t>
            </a:r>
            <a:r>
              <a:rPr lang="en-US" sz="2800" dirty="0"/>
              <a:t> </a:t>
            </a:r>
            <a:r>
              <a:rPr lang="en-US" sz="2800" dirty="0" err="1"/>
              <a:t>động</a:t>
            </a:r>
            <a:r>
              <a:rPr lang="en-US" sz="2800" dirty="0"/>
              <a:t> </a:t>
            </a:r>
            <a:r>
              <a:rPr lang="en-US" sz="2800" dirty="0" err="1"/>
              <a:t>giảm</a:t>
            </a:r>
            <a:r>
              <a:rPr lang="en-US" sz="2800" dirty="0"/>
              <a:t>.</a:t>
            </a:r>
            <a:endParaRPr lang="x-none" sz="2800" dirty="0"/>
          </a:p>
        </p:txBody>
      </p:sp>
      <p:pic>
        <p:nvPicPr>
          <p:cNvPr id="4" name="Content Placeholder 3">
            <a:extLst>
              <a:ext uri="{FF2B5EF4-FFF2-40B4-BE49-F238E27FC236}">
                <a16:creationId xmlns:a16="http://schemas.microsoft.com/office/drawing/2014/main" xmlns="" id="{8A7A5E69-8DE0-FBAD-A41C-868FEDA7B273}"/>
              </a:ext>
            </a:extLst>
          </p:cNvPr>
          <p:cNvPicPr>
            <a:picLocks noGrp="1" noChangeAspect="1"/>
          </p:cNvPicPr>
          <p:nvPr>
            <p:ph idx="1"/>
          </p:nvPr>
        </p:nvPicPr>
        <p:blipFill>
          <a:blip r:embed="rId2"/>
          <a:stretch>
            <a:fillRect/>
          </a:stretch>
        </p:blipFill>
        <p:spPr>
          <a:xfrm>
            <a:off x="838200" y="1825625"/>
            <a:ext cx="10515600" cy="4351338"/>
          </a:xfrm>
          <a:prstGeom prst="rect">
            <a:avLst/>
          </a:prstGeom>
        </p:spPr>
      </p:pic>
    </p:spTree>
    <p:extLst>
      <p:ext uri="{BB962C8B-B14F-4D97-AF65-F5344CB8AC3E}">
        <p14:creationId xmlns:p14="http://schemas.microsoft.com/office/powerpoint/2010/main" val="489264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1D466-6251-4046-51F2-9F7A3E059CF6}"/>
              </a:ext>
            </a:extLst>
          </p:cNvPr>
          <p:cNvSpPr>
            <a:spLocks noGrp="1"/>
          </p:cNvSpPr>
          <p:nvPr>
            <p:ph type="title"/>
          </p:nvPr>
        </p:nvSpPr>
        <p:spPr/>
        <p:txBody>
          <a:bodyPr>
            <a:normAutofit/>
          </a:bodyPr>
          <a:lstStyle/>
          <a:p>
            <a:r>
              <a:rPr lang="x-none" sz="3600" dirty="0"/>
              <a:t>Tiềm năng tăng trưởng của TQ đang có xu hướng giảm xuống; tăng trưởng hàng năm có thể sẽ giảm dần</a:t>
            </a:r>
          </a:p>
        </p:txBody>
      </p:sp>
      <p:pic>
        <p:nvPicPr>
          <p:cNvPr id="4" name="Content Placeholder 3">
            <a:extLst>
              <a:ext uri="{FF2B5EF4-FFF2-40B4-BE49-F238E27FC236}">
                <a16:creationId xmlns:a16="http://schemas.microsoft.com/office/drawing/2014/main" xmlns="" id="{57DF9D92-F538-E654-87F2-DC93D9EE6639}"/>
              </a:ext>
            </a:extLst>
          </p:cNvPr>
          <p:cNvPicPr>
            <a:picLocks noGrp="1" noChangeAspect="1"/>
          </p:cNvPicPr>
          <p:nvPr>
            <p:ph idx="1"/>
          </p:nvPr>
        </p:nvPicPr>
        <p:blipFill>
          <a:blip r:embed="rId3"/>
          <a:stretch>
            <a:fillRect/>
          </a:stretch>
        </p:blipFill>
        <p:spPr>
          <a:xfrm>
            <a:off x="838200" y="1825625"/>
            <a:ext cx="10515600" cy="4351338"/>
          </a:xfrm>
          <a:prstGeom prst="rect">
            <a:avLst/>
          </a:prstGeom>
        </p:spPr>
      </p:pic>
    </p:spTree>
    <p:extLst>
      <p:ext uri="{BB962C8B-B14F-4D97-AF65-F5344CB8AC3E}">
        <p14:creationId xmlns:p14="http://schemas.microsoft.com/office/powerpoint/2010/main" val="3828742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21D1D-D815-16E2-C6AF-A20B828C0461}"/>
              </a:ext>
            </a:extLst>
          </p:cNvPr>
          <p:cNvSpPr>
            <a:spLocks noGrp="1"/>
          </p:cNvSpPr>
          <p:nvPr>
            <p:ph type="title"/>
          </p:nvPr>
        </p:nvSpPr>
        <p:spPr/>
        <p:txBody>
          <a:bodyPr/>
          <a:lstStyle/>
          <a:p>
            <a:r>
              <a:rPr lang="en-US" dirty="0" err="1"/>
              <a:t>Nhận</a:t>
            </a:r>
            <a:r>
              <a:rPr lang="en-US" dirty="0"/>
              <a:t> </a:t>
            </a:r>
            <a:r>
              <a:rPr lang="en-US" dirty="0" err="1"/>
              <a:t>xét</a:t>
            </a:r>
            <a:r>
              <a:rPr lang="en-US" dirty="0"/>
              <a:t> </a:t>
            </a:r>
            <a:r>
              <a:rPr lang="en-US" dirty="0" err="1"/>
              <a:t>tổng</a:t>
            </a:r>
            <a:r>
              <a:rPr lang="en-US" dirty="0"/>
              <a:t> </a:t>
            </a:r>
            <a:r>
              <a:rPr lang="en-US" dirty="0" err="1"/>
              <a:t>quát</a:t>
            </a:r>
            <a:r>
              <a:rPr lang="en-US" dirty="0"/>
              <a:t> </a:t>
            </a:r>
            <a:r>
              <a:rPr lang="en-US" dirty="0" err="1"/>
              <a:t>về</a:t>
            </a:r>
            <a:r>
              <a:rPr lang="en-US" dirty="0"/>
              <a:t> </a:t>
            </a:r>
            <a:r>
              <a:rPr lang="en-US" dirty="0" err="1"/>
              <a:t>các</a:t>
            </a:r>
            <a:r>
              <a:rPr lang="en-US" dirty="0"/>
              <a:t> </a:t>
            </a:r>
            <a:r>
              <a:rPr lang="en-US" dirty="0" err="1"/>
              <a:t>yếu</a:t>
            </a:r>
            <a:r>
              <a:rPr lang="en-US" dirty="0"/>
              <a:t> </a:t>
            </a:r>
            <a:r>
              <a:rPr lang="en-US" dirty="0" err="1"/>
              <a:t>tố</a:t>
            </a:r>
            <a:r>
              <a:rPr lang="en-US" dirty="0"/>
              <a:t> </a:t>
            </a:r>
            <a:r>
              <a:rPr lang="en-US" dirty="0" err="1"/>
              <a:t>bên</a:t>
            </a:r>
            <a:r>
              <a:rPr lang="en-US" dirty="0"/>
              <a:t> </a:t>
            </a:r>
            <a:r>
              <a:rPr lang="en-US" dirty="0" err="1"/>
              <a:t>ngoài</a:t>
            </a:r>
            <a:r>
              <a:rPr lang="en-US" dirty="0"/>
              <a:t> 2023-2024</a:t>
            </a:r>
            <a:endParaRPr lang="x-none" dirty="0"/>
          </a:p>
        </p:txBody>
      </p:sp>
      <p:sp>
        <p:nvSpPr>
          <p:cNvPr id="3" name="Content Placeholder 2">
            <a:extLst>
              <a:ext uri="{FF2B5EF4-FFF2-40B4-BE49-F238E27FC236}">
                <a16:creationId xmlns:a16="http://schemas.microsoft.com/office/drawing/2014/main" xmlns="" id="{DE555075-51D4-1221-595F-ACC7EE7CA653}"/>
              </a:ext>
            </a:extLst>
          </p:cNvPr>
          <p:cNvSpPr>
            <a:spLocks noGrp="1"/>
          </p:cNvSpPr>
          <p:nvPr>
            <p:ph idx="1"/>
          </p:nvPr>
        </p:nvSpPr>
        <p:spPr/>
        <p:txBody>
          <a:bodyPr>
            <a:normAutofit fontScale="92500" lnSpcReduction="20000"/>
          </a:bodyPr>
          <a:lstStyle/>
          <a:p>
            <a:r>
              <a:rPr lang="x-none" sz="2000" dirty="0"/>
              <a:t>Kinh tế thế giói phục hồi chậm năm 2024 -2025; tuy vậy;</a:t>
            </a:r>
          </a:p>
          <a:p>
            <a:r>
              <a:rPr lang="en-US" sz="2000" dirty="0"/>
              <a:t>C</a:t>
            </a:r>
            <a:r>
              <a:rPr lang="x-none" sz="2000" dirty="0"/>
              <a:t>ác nước bạn hàng chính của nước ta (USA, các nước châu âu, nhật bản, Trung quốc chưa phục hồi, thậm chí dự báo tăng trưởng 2024-2025 thấp hơn năm 2023; </a:t>
            </a:r>
          </a:p>
          <a:p>
            <a:r>
              <a:rPr lang="en-US" sz="2000" dirty="0"/>
              <a:t>L</a:t>
            </a:r>
            <a:r>
              <a:rPr lang="x-none" sz="2000" dirty="0"/>
              <a:t>ạm phát toàn cầu có giảm nhưng còn ở mức cao; lạm phát các nền kinh tế bạn hàng lớn(Mỹ, Châu âu) vẫn cao; lãi suất vẫn cao, ít nhất cho đến đầu năm 2024; chính sách tiền tệ vẫn thắt chặt cho đến năm 2025.</a:t>
            </a:r>
          </a:p>
          <a:p>
            <a:r>
              <a:rPr lang="en-US" sz="2000" dirty="0"/>
              <a:t>TQ </a:t>
            </a:r>
            <a:r>
              <a:rPr lang="en-US" sz="2000" dirty="0" err="1"/>
              <a:t>tăng</a:t>
            </a:r>
            <a:r>
              <a:rPr lang="en-US" sz="2000" dirty="0"/>
              <a:t> </a:t>
            </a:r>
            <a:r>
              <a:rPr lang="en-US" sz="2000" dirty="0" err="1"/>
              <a:t>trưởng</a:t>
            </a:r>
            <a:r>
              <a:rPr lang="en-US" sz="2000" dirty="0"/>
              <a:t> </a:t>
            </a:r>
            <a:r>
              <a:rPr lang="en-US" sz="2000" dirty="0" err="1"/>
              <a:t>có</a:t>
            </a:r>
            <a:r>
              <a:rPr lang="en-US" sz="2000" dirty="0"/>
              <a:t> xu </a:t>
            </a:r>
            <a:r>
              <a:rPr lang="en-US" sz="2000" dirty="0" err="1"/>
              <a:t>hướng</a:t>
            </a:r>
            <a:r>
              <a:rPr lang="en-US" sz="2000" dirty="0"/>
              <a:t> </a:t>
            </a:r>
            <a:r>
              <a:rPr lang="en-US" sz="2000" dirty="0" err="1"/>
              <a:t>giảm</a:t>
            </a:r>
            <a:r>
              <a:rPr lang="en-US" sz="2000" dirty="0"/>
              <a:t>; </a:t>
            </a:r>
            <a:r>
              <a:rPr lang="en-US" sz="2000" dirty="0" err="1"/>
              <a:t>lạm</a:t>
            </a:r>
            <a:r>
              <a:rPr lang="en-US" sz="2000" dirty="0"/>
              <a:t> </a:t>
            </a:r>
            <a:r>
              <a:rPr lang="en-US" sz="2000" dirty="0" err="1"/>
              <a:t>phát</a:t>
            </a:r>
            <a:r>
              <a:rPr lang="en-US" sz="2000" dirty="0"/>
              <a:t> </a:t>
            </a:r>
            <a:r>
              <a:rPr lang="en-US" sz="2000" dirty="0" err="1"/>
              <a:t>thấp</a:t>
            </a:r>
            <a:r>
              <a:rPr lang="en-US" sz="2000" dirty="0"/>
              <a:t>(do </a:t>
            </a:r>
            <a:r>
              <a:rPr lang="en-US" sz="2000" dirty="0" err="1"/>
              <a:t>cầu</a:t>
            </a:r>
            <a:r>
              <a:rPr lang="en-US" sz="2000" dirty="0"/>
              <a:t> </a:t>
            </a:r>
            <a:r>
              <a:rPr lang="en-US" sz="2000" dirty="0" err="1"/>
              <a:t>thấp</a:t>
            </a:r>
            <a:r>
              <a:rPr lang="en-US" sz="2000" dirty="0"/>
              <a:t>); </a:t>
            </a:r>
            <a:r>
              <a:rPr lang="en-US" sz="2000" dirty="0" err="1"/>
              <a:t>thị</a:t>
            </a:r>
            <a:r>
              <a:rPr lang="en-US" sz="2000" dirty="0"/>
              <a:t> </a:t>
            </a:r>
            <a:r>
              <a:rPr lang="en-US" sz="2000" dirty="0" err="1"/>
              <a:t>trường</a:t>
            </a:r>
            <a:r>
              <a:rPr lang="en-US" sz="2000" dirty="0"/>
              <a:t> </a:t>
            </a:r>
            <a:r>
              <a:rPr lang="en-US" sz="2000" dirty="0" err="1"/>
              <a:t>bất</a:t>
            </a:r>
            <a:r>
              <a:rPr lang="en-US" sz="2000" dirty="0"/>
              <a:t> </a:t>
            </a:r>
            <a:r>
              <a:rPr lang="en-US" sz="2000" dirty="0" err="1"/>
              <a:t>động</a:t>
            </a:r>
            <a:r>
              <a:rPr lang="en-US" sz="2000" dirty="0"/>
              <a:t> </a:t>
            </a:r>
            <a:r>
              <a:rPr lang="en-US" sz="2000" dirty="0" err="1"/>
              <a:t>sản</a:t>
            </a:r>
            <a:r>
              <a:rPr lang="en-US" sz="2000" dirty="0"/>
              <a:t> </a:t>
            </a:r>
            <a:r>
              <a:rPr lang="en-US" sz="2000" dirty="0" err="1"/>
              <a:t>vẫn</a:t>
            </a:r>
            <a:r>
              <a:rPr lang="en-US" sz="2000" dirty="0"/>
              <a:t> </a:t>
            </a:r>
            <a:r>
              <a:rPr lang="en-US" sz="2000" dirty="0" err="1"/>
              <a:t>khó</a:t>
            </a:r>
            <a:r>
              <a:rPr lang="en-US" sz="2000" dirty="0"/>
              <a:t> khan; </a:t>
            </a:r>
            <a:r>
              <a:rPr lang="en-US" sz="2000" dirty="0" err="1"/>
              <a:t>giá</a:t>
            </a:r>
            <a:r>
              <a:rPr lang="en-US" sz="2000" dirty="0"/>
              <a:t> </a:t>
            </a:r>
            <a:r>
              <a:rPr lang="en-US" sz="2000" dirty="0" err="1"/>
              <a:t>nhà</a:t>
            </a:r>
            <a:r>
              <a:rPr lang="en-US" sz="2000" dirty="0"/>
              <a:t> </a:t>
            </a:r>
            <a:r>
              <a:rPr lang="en-US" sz="2000" dirty="0" err="1"/>
              <a:t>giảm</a:t>
            </a:r>
            <a:r>
              <a:rPr lang="en-US" sz="2000" dirty="0"/>
              <a:t>; </a:t>
            </a:r>
            <a:r>
              <a:rPr lang="en-US" sz="2000" dirty="0" err="1"/>
              <a:t>thanh</a:t>
            </a:r>
            <a:r>
              <a:rPr lang="en-US" sz="2000" dirty="0"/>
              <a:t> </a:t>
            </a:r>
            <a:r>
              <a:rPr lang="en-US" sz="2000" dirty="0" err="1"/>
              <a:t>khoản</a:t>
            </a:r>
            <a:r>
              <a:rPr lang="en-US" sz="2000" dirty="0"/>
              <a:t> </a:t>
            </a:r>
            <a:r>
              <a:rPr lang="en-US" sz="2000" dirty="0" err="1"/>
              <a:t>yếu</a:t>
            </a:r>
            <a:r>
              <a:rPr lang="en-US" sz="2000" dirty="0"/>
              <a:t>.</a:t>
            </a:r>
          </a:p>
          <a:p>
            <a:r>
              <a:rPr lang="en-US" sz="2000" dirty="0" err="1"/>
              <a:t>Cầu</a:t>
            </a:r>
            <a:r>
              <a:rPr lang="en-US" sz="2000" dirty="0"/>
              <a:t> </a:t>
            </a:r>
            <a:r>
              <a:rPr lang="en-US" sz="2000" dirty="0" err="1"/>
              <a:t>đối</a:t>
            </a:r>
            <a:r>
              <a:rPr lang="en-US" sz="2000" dirty="0"/>
              <a:t> </a:t>
            </a:r>
            <a:r>
              <a:rPr lang="en-US" sz="2000" dirty="0" err="1"/>
              <a:t>với</a:t>
            </a:r>
            <a:r>
              <a:rPr lang="en-US" sz="2000" dirty="0"/>
              <a:t> hang </a:t>
            </a:r>
            <a:r>
              <a:rPr lang="en-US" sz="2000" dirty="0" err="1"/>
              <a:t>hoá</a:t>
            </a:r>
            <a:r>
              <a:rPr lang="en-US" sz="2000" dirty="0"/>
              <a:t> </a:t>
            </a:r>
            <a:r>
              <a:rPr lang="en-US" sz="2000" dirty="0" err="1"/>
              <a:t>xuất</a:t>
            </a:r>
            <a:r>
              <a:rPr lang="en-US" sz="2000" dirty="0"/>
              <a:t> </a:t>
            </a:r>
            <a:r>
              <a:rPr lang="en-US" sz="2000" dirty="0" err="1"/>
              <a:t>khẩu</a:t>
            </a:r>
            <a:r>
              <a:rPr lang="en-US" sz="2000" dirty="0"/>
              <a:t> </a:t>
            </a:r>
            <a:r>
              <a:rPr lang="en-US" sz="2000" dirty="0" err="1"/>
              <a:t>từ</a:t>
            </a:r>
            <a:r>
              <a:rPr lang="en-US" sz="2000" dirty="0"/>
              <a:t> </a:t>
            </a:r>
            <a:r>
              <a:rPr lang="en-US" sz="2000" dirty="0" err="1"/>
              <a:t>nước</a:t>
            </a:r>
            <a:r>
              <a:rPr lang="en-US" sz="2000" dirty="0"/>
              <a:t> ta </a:t>
            </a:r>
            <a:r>
              <a:rPr lang="en-US" sz="2000" dirty="0" err="1"/>
              <a:t>có</a:t>
            </a:r>
            <a:r>
              <a:rPr lang="en-US" sz="2000" dirty="0"/>
              <a:t> </a:t>
            </a:r>
            <a:r>
              <a:rPr lang="en-US" sz="2000" dirty="0" err="1"/>
              <a:t>cải</a:t>
            </a:r>
            <a:r>
              <a:rPr lang="en-US" sz="2000" dirty="0"/>
              <a:t> </a:t>
            </a:r>
            <a:r>
              <a:rPr lang="en-US" sz="2000" dirty="0" err="1"/>
              <a:t>thiện</a:t>
            </a:r>
            <a:r>
              <a:rPr lang="en-US" sz="2000" dirty="0"/>
              <a:t>, </a:t>
            </a:r>
            <a:r>
              <a:rPr lang="en-US" sz="2000" dirty="0" err="1"/>
              <a:t>nhưng</a:t>
            </a:r>
            <a:r>
              <a:rPr lang="en-US" sz="2000" dirty="0"/>
              <a:t> </a:t>
            </a:r>
            <a:r>
              <a:rPr lang="en-US" sz="2000" dirty="0" err="1"/>
              <a:t>không</a:t>
            </a:r>
            <a:r>
              <a:rPr lang="en-US" sz="2000" dirty="0"/>
              <a:t> </a:t>
            </a:r>
            <a:r>
              <a:rPr lang="en-US" sz="2000" dirty="0" err="1"/>
              <a:t>nhiều</a:t>
            </a:r>
            <a:r>
              <a:rPr lang="en-US" sz="2000" dirty="0"/>
              <a:t>; </a:t>
            </a:r>
            <a:r>
              <a:rPr lang="en-US" sz="2000" dirty="0" err="1"/>
              <a:t>cầu</a:t>
            </a:r>
            <a:r>
              <a:rPr lang="en-US" sz="2000" dirty="0"/>
              <a:t> </a:t>
            </a:r>
            <a:r>
              <a:rPr lang="en-US" sz="2000" dirty="0" err="1"/>
              <a:t>tư</a:t>
            </a:r>
            <a:r>
              <a:rPr lang="en-US" sz="2000" dirty="0"/>
              <a:t> </a:t>
            </a:r>
            <a:r>
              <a:rPr lang="en-US" sz="2000" dirty="0" err="1"/>
              <a:t>trung</a:t>
            </a:r>
            <a:r>
              <a:rPr lang="en-US" sz="2000" dirty="0"/>
              <a:t> </a:t>
            </a:r>
            <a:r>
              <a:rPr lang="en-US" sz="2000" dirty="0" err="1"/>
              <a:t>quốc</a:t>
            </a:r>
            <a:r>
              <a:rPr lang="en-US" sz="2000" dirty="0"/>
              <a:t> (</a:t>
            </a:r>
            <a:r>
              <a:rPr lang="en-US" sz="2000" dirty="0" err="1"/>
              <a:t>vẫn</a:t>
            </a:r>
            <a:r>
              <a:rPr lang="en-US" sz="2000" dirty="0"/>
              <a:t> </a:t>
            </a:r>
            <a:r>
              <a:rPr lang="en-US" sz="2000" dirty="0" err="1"/>
              <a:t>lớn</a:t>
            </a:r>
            <a:r>
              <a:rPr lang="en-US" sz="2000" dirty="0"/>
              <a:t>) </a:t>
            </a:r>
            <a:r>
              <a:rPr lang="en-US" sz="2000" dirty="0" err="1"/>
              <a:t>nhưng</a:t>
            </a:r>
            <a:r>
              <a:rPr lang="en-US" sz="2000" dirty="0"/>
              <a:t> </a:t>
            </a:r>
            <a:r>
              <a:rPr lang="en-US" sz="2000" dirty="0" err="1"/>
              <a:t>có</a:t>
            </a:r>
            <a:r>
              <a:rPr lang="en-US" sz="2000" dirty="0"/>
              <a:t> </a:t>
            </a:r>
            <a:r>
              <a:rPr lang="en-US" sz="2000" dirty="0" err="1"/>
              <a:t>thể</a:t>
            </a:r>
            <a:r>
              <a:rPr lang="en-US" sz="2000" dirty="0"/>
              <a:t> xu </a:t>
            </a:r>
            <a:r>
              <a:rPr lang="en-US" sz="2000" dirty="0" err="1"/>
              <a:t>hướng</a:t>
            </a:r>
            <a:r>
              <a:rPr lang="en-US" sz="2000" dirty="0"/>
              <a:t> </a:t>
            </a:r>
            <a:r>
              <a:rPr lang="en-US" sz="2000" dirty="0" err="1"/>
              <a:t>giảm</a:t>
            </a:r>
            <a:r>
              <a:rPr lang="en-US" sz="2000" dirty="0"/>
              <a:t>; </a:t>
            </a:r>
            <a:r>
              <a:rPr lang="en-US" sz="2000" dirty="0" err="1"/>
              <a:t>không</a:t>
            </a:r>
            <a:r>
              <a:rPr lang="en-US" sz="2000" dirty="0"/>
              <a:t> </a:t>
            </a:r>
            <a:r>
              <a:rPr lang="en-US" sz="2000" dirty="0" err="1"/>
              <a:t>còn</a:t>
            </a:r>
            <a:r>
              <a:rPr lang="en-US" sz="2000" dirty="0"/>
              <a:t> </a:t>
            </a:r>
            <a:r>
              <a:rPr lang="en-US" sz="2000" dirty="0" err="1"/>
              <a:t>là</a:t>
            </a:r>
            <a:r>
              <a:rPr lang="en-US" sz="2000" dirty="0"/>
              <a:t> </a:t>
            </a:r>
            <a:r>
              <a:rPr lang="en-US" sz="2000" dirty="0" err="1"/>
              <a:t>chỗ</a:t>
            </a:r>
            <a:r>
              <a:rPr lang="en-US" sz="2000" dirty="0"/>
              <a:t> </a:t>
            </a:r>
            <a:r>
              <a:rPr lang="en-US" sz="2000" dirty="0" err="1"/>
              <a:t>dựa</a:t>
            </a:r>
            <a:r>
              <a:rPr lang="en-US" sz="2000" dirty="0"/>
              <a:t> </a:t>
            </a:r>
            <a:r>
              <a:rPr lang="en-US" sz="2000" dirty="0" err="1"/>
              <a:t>cuối</a:t>
            </a:r>
            <a:r>
              <a:rPr lang="en-US" sz="2000" dirty="0"/>
              <a:t> </a:t>
            </a:r>
            <a:r>
              <a:rPr lang="en-US" sz="2000" dirty="0" err="1"/>
              <a:t>cùng</a:t>
            </a:r>
            <a:r>
              <a:rPr lang="en-US" sz="2000" dirty="0"/>
              <a:t> </a:t>
            </a:r>
            <a:r>
              <a:rPr lang="en-US" sz="2000" dirty="0" err="1"/>
              <a:t>đối</a:t>
            </a:r>
            <a:r>
              <a:rPr lang="en-US" sz="2000" dirty="0"/>
              <a:t> </a:t>
            </a:r>
            <a:r>
              <a:rPr lang="en-US" sz="2000" dirty="0" err="1"/>
              <a:t>với</a:t>
            </a:r>
            <a:r>
              <a:rPr lang="en-US" sz="2000" dirty="0"/>
              <a:t> </a:t>
            </a:r>
            <a:r>
              <a:rPr lang="en-US" sz="2000" dirty="0" err="1"/>
              <a:t>xuất</a:t>
            </a:r>
            <a:r>
              <a:rPr lang="en-US" sz="2000" dirty="0"/>
              <a:t> </a:t>
            </a:r>
            <a:r>
              <a:rPr lang="en-US" sz="2000" dirty="0" err="1"/>
              <a:t>khẩu</a:t>
            </a:r>
            <a:r>
              <a:rPr lang="en-US" sz="2000" dirty="0"/>
              <a:t> </a:t>
            </a:r>
            <a:r>
              <a:rPr lang="en-US" sz="2000" dirty="0" err="1"/>
              <a:t>từ</a:t>
            </a:r>
            <a:r>
              <a:rPr lang="en-US" sz="2000" dirty="0"/>
              <a:t> </a:t>
            </a:r>
            <a:r>
              <a:rPr lang="en-US" sz="2000" dirty="0" err="1"/>
              <a:t>nước</a:t>
            </a:r>
            <a:r>
              <a:rPr lang="en-US" sz="2000" dirty="0"/>
              <a:t> ta.</a:t>
            </a:r>
          </a:p>
          <a:p>
            <a:r>
              <a:rPr lang="vi-VN" sz="2000" dirty="0">
                <a:latin typeface="Times New Roman" panose="02020603050405020304" pitchFamily="18" charset="0"/>
                <a:ea typeface="Calibri" panose="020F0502020204030204" pitchFamily="34" charset="0"/>
              </a:rPr>
              <a:t>lạm phát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lãi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suất</a:t>
            </a:r>
            <a:r>
              <a:rPr lang="vi-VN" sz="2000" dirty="0">
                <a:latin typeface="Times New Roman" panose="02020603050405020304" pitchFamily="18" charset="0"/>
                <a:ea typeface="Calibri" panose="020F0502020204030204" pitchFamily="34" charset="0"/>
              </a:rPr>
              <a:t> toàn cầu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ở</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nước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bạn</a:t>
            </a:r>
            <a:r>
              <a:rPr lang="en-US" sz="2000" dirty="0">
                <a:latin typeface="Times New Roman" panose="02020603050405020304" pitchFamily="18" charset="0"/>
                <a:ea typeface="Calibri" panose="020F0502020204030204" pitchFamily="34" charset="0"/>
              </a:rPr>
              <a:t> hang </a:t>
            </a:r>
            <a:r>
              <a:rPr lang="en-US" sz="2000" dirty="0" err="1">
                <a:latin typeface="Times New Roman" panose="02020603050405020304" pitchFamily="18" charset="0"/>
                <a:ea typeface="Calibri" panose="020F0502020204030204" pitchFamily="34" charset="0"/>
              </a:rPr>
              <a:t>chủ</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yếu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vẫn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cao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làm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dư</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địa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tiền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tệ</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tài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khoá</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trong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hỗ</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trợ</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doanh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nghiệp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đã</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hẹp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càng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hẹp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hơn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lãi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suất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không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giảm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nhưng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tỷ</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giá</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có</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biến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động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bất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lợi</a:t>
            </a:r>
            <a:r>
              <a:rPr lang="en-US" sz="2000" b="1" dirty="0">
                <a:latin typeface="Times New Roman" panose="02020603050405020304" pitchFamily="18" charset="0"/>
                <a:ea typeface="Calibri" panose="020F0502020204030204" pitchFamily="34" charset="0"/>
              </a:rPr>
              <a:t>.</a:t>
            </a:r>
          </a:p>
          <a:p>
            <a:r>
              <a:rPr lang="en-US" sz="2000" dirty="0" err="1">
                <a:latin typeface="Times New Roman" panose="02020603050405020304" pitchFamily="18" charset="0"/>
              </a:rPr>
              <a:t>Cơ</a:t>
            </a:r>
            <a:r>
              <a:rPr lang="en-US" sz="2000" dirty="0">
                <a:latin typeface="Times New Roman" panose="02020603050405020304" pitchFamily="18" charset="0"/>
              </a:rPr>
              <a:t> </a:t>
            </a:r>
            <a:r>
              <a:rPr lang="en-US" sz="2000" dirty="0" err="1">
                <a:latin typeface="Times New Roman" panose="02020603050405020304" pitchFamily="18" charset="0"/>
              </a:rPr>
              <a:t>cấu</a:t>
            </a:r>
            <a:r>
              <a:rPr lang="en-US" sz="2000" dirty="0">
                <a:latin typeface="Times New Roman" panose="02020603050405020304" pitchFamily="18" charset="0"/>
              </a:rPr>
              <a:t> </a:t>
            </a:r>
            <a:r>
              <a:rPr lang="en-US" sz="2000" dirty="0" err="1">
                <a:latin typeface="Times New Roman" panose="02020603050405020304" pitchFamily="18" charset="0"/>
              </a:rPr>
              <a:t>lại</a:t>
            </a:r>
            <a:r>
              <a:rPr lang="en-US" sz="2000" dirty="0">
                <a:latin typeface="Times New Roman" panose="02020603050405020304" pitchFamily="18" charset="0"/>
              </a:rPr>
              <a:t> </a:t>
            </a:r>
            <a:r>
              <a:rPr lang="en-US" sz="2000" dirty="0" err="1">
                <a:latin typeface="Times New Roman" panose="02020603050405020304" pitchFamily="18" charset="0"/>
              </a:rPr>
              <a:t>các</a:t>
            </a:r>
            <a:r>
              <a:rPr lang="en-US" sz="2000" dirty="0">
                <a:latin typeface="Times New Roman" panose="02020603050405020304" pitchFamily="18" charset="0"/>
              </a:rPr>
              <a:t> </a:t>
            </a:r>
            <a:r>
              <a:rPr lang="en-US" sz="2000" dirty="0" err="1">
                <a:latin typeface="Times New Roman" panose="02020603050405020304" pitchFamily="18" charset="0"/>
              </a:rPr>
              <a:t>chuỗi</a:t>
            </a:r>
            <a:r>
              <a:rPr lang="en-US" sz="2000" dirty="0">
                <a:latin typeface="Times New Roman" panose="02020603050405020304" pitchFamily="18" charset="0"/>
              </a:rPr>
              <a:t> </a:t>
            </a:r>
            <a:r>
              <a:rPr lang="en-US" sz="2000" dirty="0" err="1">
                <a:latin typeface="Times New Roman" panose="02020603050405020304" pitchFamily="18" charset="0"/>
              </a:rPr>
              <a:t>cung</a:t>
            </a:r>
            <a:r>
              <a:rPr lang="en-US" sz="2000" dirty="0">
                <a:latin typeface="Times New Roman" panose="02020603050405020304" pitchFamily="18" charset="0"/>
              </a:rPr>
              <a:t> </a:t>
            </a:r>
            <a:r>
              <a:rPr lang="en-US" sz="2000" dirty="0" err="1">
                <a:latin typeface="Times New Roman" panose="02020603050405020304" pitchFamily="18" charset="0"/>
              </a:rPr>
              <a:t>ứng</a:t>
            </a:r>
            <a:r>
              <a:rPr lang="en-US" sz="2000" dirty="0">
                <a:latin typeface="Times New Roman" panose="02020603050405020304" pitchFamily="18" charset="0"/>
              </a:rPr>
              <a:t> </a:t>
            </a:r>
            <a:r>
              <a:rPr lang="en-US" sz="2000" dirty="0" err="1">
                <a:latin typeface="Times New Roman" panose="02020603050405020304" pitchFamily="18" charset="0"/>
              </a:rPr>
              <a:t>toàn</a:t>
            </a:r>
            <a:r>
              <a:rPr lang="en-US" sz="2000" dirty="0">
                <a:latin typeface="Times New Roman" panose="02020603050405020304" pitchFamily="18" charset="0"/>
              </a:rPr>
              <a:t> </a:t>
            </a:r>
            <a:r>
              <a:rPr lang="en-US" sz="2000" dirty="0" err="1">
                <a:latin typeface="Times New Roman" panose="02020603050405020304" pitchFamily="18" charset="0"/>
              </a:rPr>
              <a:t>cầu</a:t>
            </a:r>
            <a:r>
              <a:rPr lang="en-US" sz="2000" dirty="0">
                <a:latin typeface="Times New Roman" panose="02020603050405020304" pitchFamily="18" charset="0"/>
              </a:rPr>
              <a:t> </a:t>
            </a:r>
            <a:r>
              <a:rPr lang="en-US" sz="2000" dirty="0" err="1">
                <a:latin typeface="Times New Roman" panose="02020603050405020304" pitchFamily="18" charset="0"/>
              </a:rPr>
              <a:t>nhằm</a:t>
            </a:r>
            <a:r>
              <a:rPr lang="en-US" sz="2000" dirty="0">
                <a:latin typeface="Times New Roman" panose="02020603050405020304" pitchFamily="18" charset="0"/>
              </a:rPr>
              <a:t> </a:t>
            </a:r>
            <a:r>
              <a:rPr lang="en-US" sz="2000" dirty="0" err="1">
                <a:latin typeface="Times New Roman" panose="02020603050405020304" pitchFamily="18" charset="0"/>
              </a:rPr>
              <a:t>giảm</a:t>
            </a:r>
            <a:r>
              <a:rPr lang="en-US" sz="2000" dirty="0">
                <a:latin typeface="Times New Roman" panose="02020603050405020304" pitchFamily="18" charset="0"/>
              </a:rPr>
              <a:t> </a:t>
            </a:r>
            <a:r>
              <a:rPr lang="en-US" sz="2000" dirty="0" err="1">
                <a:latin typeface="Times New Roman" panose="02020603050405020304" pitchFamily="18" charset="0"/>
              </a:rPr>
              <a:t>phụ</a:t>
            </a:r>
            <a:r>
              <a:rPr lang="en-US" sz="2000" dirty="0">
                <a:latin typeface="Times New Roman" panose="02020603050405020304" pitchFamily="18" charset="0"/>
              </a:rPr>
              <a:t> </a:t>
            </a:r>
            <a:r>
              <a:rPr lang="en-US" sz="2000" dirty="0" err="1">
                <a:latin typeface="Times New Roman" panose="02020603050405020304" pitchFamily="18" charset="0"/>
              </a:rPr>
              <a:t>thuộc</a:t>
            </a:r>
            <a:r>
              <a:rPr lang="en-US" sz="2000" dirty="0">
                <a:latin typeface="Times New Roman" panose="02020603050405020304" pitchFamily="18" charset="0"/>
              </a:rPr>
              <a:t> </a:t>
            </a:r>
            <a:r>
              <a:rPr lang="en-US" sz="2000" dirty="0" err="1">
                <a:latin typeface="Times New Roman" panose="02020603050405020304" pitchFamily="18" charset="0"/>
              </a:rPr>
              <a:t>quá</a:t>
            </a:r>
            <a:r>
              <a:rPr lang="en-US" sz="2000" dirty="0">
                <a:latin typeface="Times New Roman" panose="02020603050405020304" pitchFamily="18" charset="0"/>
              </a:rPr>
              <a:t> </a:t>
            </a:r>
            <a:r>
              <a:rPr lang="en-US" sz="2000" dirty="0" err="1">
                <a:latin typeface="Times New Roman" panose="02020603050405020304" pitchFamily="18" charset="0"/>
              </a:rPr>
              <a:t>mức</a:t>
            </a:r>
            <a:r>
              <a:rPr lang="en-US" sz="2000" dirty="0">
                <a:latin typeface="Times New Roman" panose="02020603050405020304" pitchFamily="18" charset="0"/>
              </a:rPr>
              <a:t> </a:t>
            </a:r>
            <a:r>
              <a:rPr lang="en-US" sz="2000" dirty="0" err="1">
                <a:latin typeface="Times New Roman" panose="02020603050405020304" pitchFamily="18" charset="0"/>
              </a:rPr>
              <a:t>vào</a:t>
            </a:r>
            <a:r>
              <a:rPr lang="en-US" sz="2000" dirty="0">
                <a:latin typeface="Times New Roman" panose="02020603050405020304" pitchFamily="18" charset="0"/>
              </a:rPr>
              <a:t> TQ, </a:t>
            </a:r>
            <a:r>
              <a:rPr lang="en-US" sz="2000" dirty="0" err="1">
                <a:latin typeface="Times New Roman" panose="02020603050405020304" pitchFamily="18" charset="0"/>
              </a:rPr>
              <a:t>và</a:t>
            </a:r>
            <a:r>
              <a:rPr lang="en-US" sz="2000" dirty="0">
                <a:latin typeface="Times New Roman" panose="02020603050405020304" pitchFamily="18" charset="0"/>
              </a:rPr>
              <a:t> </a:t>
            </a:r>
            <a:r>
              <a:rPr lang="en-US" sz="2000" dirty="0" err="1">
                <a:latin typeface="Times New Roman" panose="02020603050405020304" pitchFamily="18" charset="0"/>
              </a:rPr>
              <a:t>ngăn</a:t>
            </a:r>
            <a:r>
              <a:rPr lang="en-US" sz="2000" dirty="0">
                <a:latin typeface="Times New Roman" panose="02020603050405020304" pitchFamily="18" charset="0"/>
              </a:rPr>
              <a:t> </a:t>
            </a:r>
            <a:r>
              <a:rPr lang="en-US" sz="2000" dirty="0" err="1">
                <a:latin typeface="Times New Roman" panose="02020603050405020304" pitchFamily="18" charset="0"/>
              </a:rPr>
              <a:t>chặn</a:t>
            </a:r>
            <a:r>
              <a:rPr lang="en-US" sz="2000" dirty="0">
                <a:latin typeface="Times New Roman" panose="02020603050405020304" pitchFamily="18" charset="0"/>
              </a:rPr>
              <a:t> TQ </a:t>
            </a:r>
            <a:r>
              <a:rPr lang="en-US" sz="2000" dirty="0" err="1">
                <a:latin typeface="Times New Roman" panose="02020603050405020304" pitchFamily="18" charset="0"/>
              </a:rPr>
              <a:t>tiếp</a:t>
            </a:r>
            <a:r>
              <a:rPr lang="en-US" sz="2000" dirty="0">
                <a:latin typeface="Times New Roman" panose="02020603050405020304" pitchFamily="18" charset="0"/>
              </a:rPr>
              <a:t> </a:t>
            </a:r>
            <a:r>
              <a:rPr lang="en-US" sz="2000" dirty="0" err="1">
                <a:latin typeface="Times New Roman" panose="02020603050405020304" pitchFamily="18" charset="0"/>
              </a:rPr>
              <a:t>cận</a:t>
            </a:r>
            <a:r>
              <a:rPr lang="en-US" sz="2000" dirty="0">
                <a:latin typeface="Times New Roman" panose="02020603050405020304" pitchFamily="18" charset="0"/>
              </a:rPr>
              <a:t> </a:t>
            </a:r>
            <a:r>
              <a:rPr lang="en-US" sz="2000" dirty="0" err="1">
                <a:latin typeface="Times New Roman" panose="02020603050405020304" pitchFamily="18" charset="0"/>
              </a:rPr>
              <a:t>các</a:t>
            </a:r>
            <a:r>
              <a:rPr lang="en-US" sz="2000" dirty="0">
                <a:latin typeface="Times New Roman" panose="02020603050405020304" pitchFamily="18" charset="0"/>
              </a:rPr>
              <a:t> </a:t>
            </a:r>
            <a:r>
              <a:rPr lang="en-US" sz="2000" dirty="0" err="1">
                <a:latin typeface="Times New Roman" panose="02020603050405020304" pitchFamily="18" charset="0"/>
              </a:rPr>
              <a:t>công</a:t>
            </a:r>
            <a:r>
              <a:rPr lang="en-US" sz="2000" dirty="0">
                <a:latin typeface="Times New Roman" panose="02020603050405020304" pitchFamily="18" charset="0"/>
              </a:rPr>
              <a:t> </a:t>
            </a:r>
            <a:r>
              <a:rPr lang="en-US" sz="2000" dirty="0" err="1">
                <a:latin typeface="Times New Roman" panose="02020603050405020304" pitchFamily="18" charset="0"/>
              </a:rPr>
              <a:t>nghệ</a:t>
            </a:r>
            <a:r>
              <a:rPr lang="en-US" sz="2000" dirty="0">
                <a:latin typeface="Times New Roman" panose="02020603050405020304" pitchFamily="18" charset="0"/>
              </a:rPr>
              <a:t> </a:t>
            </a:r>
            <a:r>
              <a:rPr lang="en-US" sz="2000" dirty="0" err="1">
                <a:latin typeface="Times New Roman" panose="02020603050405020304" pitchFamily="18" charset="0"/>
              </a:rPr>
              <a:t>cao</a:t>
            </a:r>
            <a:r>
              <a:rPr lang="en-US" sz="2000" dirty="0">
                <a:latin typeface="Times New Roman" panose="02020603050405020304" pitchFamily="18" charset="0"/>
              </a:rPr>
              <a:t> </a:t>
            </a:r>
            <a:r>
              <a:rPr lang="en-US" sz="2000" dirty="0" err="1">
                <a:latin typeface="Times New Roman" panose="02020603050405020304" pitchFamily="18" charset="0"/>
              </a:rPr>
              <a:t>vẫn</a:t>
            </a:r>
            <a:r>
              <a:rPr lang="en-US" sz="2000" dirty="0">
                <a:latin typeface="Times New Roman" panose="02020603050405020304" pitchFamily="18" charset="0"/>
              </a:rPr>
              <a:t> </a:t>
            </a:r>
            <a:r>
              <a:rPr lang="en-US" sz="2000" dirty="0" err="1">
                <a:latin typeface="Times New Roman" panose="02020603050405020304" pitchFamily="18" charset="0"/>
              </a:rPr>
              <a:t>tiếp</a:t>
            </a:r>
            <a:r>
              <a:rPr lang="en-US" sz="2000" dirty="0">
                <a:latin typeface="Times New Roman" panose="02020603050405020304" pitchFamily="18" charset="0"/>
              </a:rPr>
              <a:t> </a:t>
            </a:r>
            <a:r>
              <a:rPr lang="en-US" sz="2000" dirty="0" err="1">
                <a:latin typeface="Times New Roman" panose="02020603050405020304" pitchFamily="18" charset="0"/>
              </a:rPr>
              <a:t>tục</a:t>
            </a:r>
            <a:r>
              <a:rPr lang="en-US" sz="2000" dirty="0">
                <a:latin typeface="Times New Roman" panose="02020603050405020304" pitchFamily="18" charset="0"/>
              </a:rPr>
              <a:t>.</a:t>
            </a:r>
          </a:p>
          <a:p>
            <a:r>
              <a:rPr lang="en-US" sz="2000" dirty="0" err="1">
                <a:latin typeface="Times New Roman" panose="02020603050405020304" pitchFamily="18" charset="0"/>
              </a:rPr>
              <a:t>Các</a:t>
            </a:r>
            <a:r>
              <a:rPr lang="en-US" sz="2000" dirty="0">
                <a:latin typeface="Times New Roman" panose="02020603050405020304" pitchFamily="18" charset="0"/>
              </a:rPr>
              <a:t> xu </a:t>
            </a:r>
            <a:r>
              <a:rPr lang="en-US" sz="2000" dirty="0" err="1">
                <a:latin typeface="Times New Roman" panose="02020603050405020304" pitchFamily="18" charset="0"/>
              </a:rPr>
              <a:t>hướng</a:t>
            </a:r>
            <a:r>
              <a:rPr lang="en-US" sz="2000" dirty="0">
                <a:latin typeface="Times New Roman" panose="02020603050405020304" pitchFamily="18" charset="0"/>
              </a:rPr>
              <a:t> </a:t>
            </a:r>
            <a:r>
              <a:rPr lang="en-US" sz="2000" dirty="0" err="1">
                <a:latin typeface="Times New Roman" panose="02020603050405020304" pitchFamily="18" charset="0"/>
              </a:rPr>
              <a:t>chuyển</a:t>
            </a:r>
            <a:r>
              <a:rPr lang="en-US" sz="2000" dirty="0">
                <a:latin typeface="Times New Roman" panose="02020603050405020304" pitchFamily="18" charset="0"/>
              </a:rPr>
              <a:t> </a:t>
            </a:r>
            <a:r>
              <a:rPr lang="en-US" sz="2000" dirty="0" err="1">
                <a:latin typeface="Times New Roman" panose="02020603050405020304" pitchFamily="18" charset="0"/>
              </a:rPr>
              <a:t>đổi</a:t>
            </a:r>
            <a:r>
              <a:rPr lang="en-US" sz="2000" dirty="0">
                <a:latin typeface="Times New Roman" panose="02020603050405020304" pitchFamily="18" charset="0"/>
              </a:rPr>
              <a:t> sang </a:t>
            </a:r>
            <a:r>
              <a:rPr lang="en-US" sz="2000" dirty="0" err="1">
                <a:latin typeface="Times New Roman" panose="02020603050405020304" pitchFamily="18" charset="0"/>
              </a:rPr>
              <a:t>xanh</a:t>
            </a:r>
            <a:r>
              <a:rPr lang="en-US" sz="2000" dirty="0">
                <a:latin typeface="Times New Roman" panose="02020603050405020304" pitchFamily="18" charset="0"/>
              </a:rPr>
              <a:t>, </a:t>
            </a:r>
            <a:r>
              <a:rPr lang="en-US" sz="2000" dirty="0" err="1">
                <a:latin typeface="Times New Roman" panose="02020603050405020304" pitchFamily="18" charset="0"/>
              </a:rPr>
              <a:t>kinh</a:t>
            </a:r>
            <a:r>
              <a:rPr lang="en-US" sz="2000" dirty="0">
                <a:latin typeface="Times New Roman" panose="02020603050405020304" pitchFamily="18" charset="0"/>
              </a:rPr>
              <a:t> </a:t>
            </a:r>
            <a:r>
              <a:rPr lang="en-US" sz="2000" dirty="0" err="1">
                <a:latin typeface="Times New Roman" panose="02020603050405020304" pitchFamily="18" charset="0"/>
              </a:rPr>
              <a:t>tế</a:t>
            </a:r>
            <a:r>
              <a:rPr lang="en-US" sz="2000" dirty="0">
                <a:latin typeface="Times New Roman" panose="02020603050405020304" pitchFamily="18" charset="0"/>
              </a:rPr>
              <a:t> </a:t>
            </a:r>
            <a:r>
              <a:rPr lang="en-US" sz="2000" dirty="0" err="1">
                <a:latin typeface="Times New Roman" panose="02020603050405020304" pitchFamily="18" charset="0"/>
              </a:rPr>
              <a:t>số</a:t>
            </a:r>
            <a:r>
              <a:rPr lang="en-US" sz="2000" dirty="0">
                <a:latin typeface="Times New Roman" panose="02020603050405020304" pitchFamily="18" charset="0"/>
              </a:rPr>
              <a:t>, </a:t>
            </a:r>
            <a:r>
              <a:rPr lang="en-US" sz="2000" dirty="0" err="1">
                <a:latin typeface="Times New Roman" panose="02020603050405020304" pitchFamily="18" charset="0"/>
              </a:rPr>
              <a:t>tuần</a:t>
            </a:r>
            <a:r>
              <a:rPr lang="en-US" sz="2000" dirty="0">
                <a:latin typeface="Times New Roman" panose="02020603050405020304" pitchFamily="18" charset="0"/>
              </a:rPr>
              <a:t> </a:t>
            </a:r>
            <a:r>
              <a:rPr lang="en-US" sz="2000" dirty="0" err="1">
                <a:latin typeface="Times New Roman" panose="02020603050405020304" pitchFamily="18" charset="0"/>
              </a:rPr>
              <a:t>hoàn</a:t>
            </a:r>
            <a:r>
              <a:rPr lang="en-US" sz="2000" dirty="0">
                <a:latin typeface="Times New Roman" panose="02020603050405020304" pitchFamily="18" charset="0"/>
              </a:rPr>
              <a:t> </a:t>
            </a:r>
            <a:r>
              <a:rPr lang="en-US" sz="2000" dirty="0" err="1">
                <a:latin typeface="Times New Roman" panose="02020603050405020304" pitchFamily="18" charset="0"/>
              </a:rPr>
              <a:t>và</a:t>
            </a:r>
            <a:r>
              <a:rPr lang="en-US" sz="2000" dirty="0">
                <a:latin typeface="Times New Roman" panose="02020603050405020304" pitchFamily="18" charset="0"/>
              </a:rPr>
              <a:t> </a:t>
            </a:r>
            <a:r>
              <a:rPr lang="en-US" sz="2000" dirty="0" err="1">
                <a:latin typeface="Times New Roman" panose="02020603050405020304" pitchFamily="18" charset="0"/>
              </a:rPr>
              <a:t>chuyển</a:t>
            </a:r>
            <a:r>
              <a:rPr lang="en-US" sz="2000" dirty="0">
                <a:latin typeface="Times New Roman" panose="02020603050405020304" pitchFamily="18" charset="0"/>
              </a:rPr>
              <a:t> </a:t>
            </a:r>
            <a:r>
              <a:rPr lang="en-US" sz="2000" dirty="0" err="1">
                <a:latin typeface="Times New Roman" panose="02020603050405020304" pitchFamily="18" charset="0"/>
              </a:rPr>
              <a:t>dịch</a:t>
            </a:r>
            <a:r>
              <a:rPr lang="en-US" sz="2000" dirty="0">
                <a:latin typeface="Times New Roman" panose="02020603050405020304" pitchFamily="18" charset="0"/>
              </a:rPr>
              <a:t> </a:t>
            </a:r>
            <a:r>
              <a:rPr lang="en-US" sz="2000" dirty="0" err="1">
                <a:latin typeface="Times New Roman" panose="02020603050405020304" pitchFamily="18" charset="0"/>
              </a:rPr>
              <a:t>năng</a:t>
            </a:r>
            <a:r>
              <a:rPr lang="en-US" sz="2000" dirty="0">
                <a:latin typeface="Times New Roman" panose="02020603050405020304" pitchFamily="18" charset="0"/>
              </a:rPr>
              <a:t> </a:t>
            </a:r>
            <a:r>
              <a:rPr lang="en-US" sz="2000" dirty="0" err="1">
                <a:latin typeface="Times New Roman" panose="02020603050405020304" pitchFamily="18" charset="0"/>
              </a:rPr>
              <a:t>lượng</a:t>
            </a:r>
            <a:r>
              <a:rPr lang="en-US" sz="2000" dirty="0">
                <a:latin typeface="Times New Roman" panose="02020603050405020304" pitchFamily="18" charset="0"/>
              </a:rPr>
              <a:t>, </a:t>
            </a:r>
            <a:r>
              <a:rPr lang="en-US" sz="2000" dirty="0" err="1">
                <a:latin typeface="Times New Roman" panose="02020603050405020304" pitchFamily="18" charset="0"/>
              </a:rPr>
              <a:t>nhất</a:t>
            </a:r>
            <a:r>
              <a:rPr lang="en-US" sz="2000" dirty="0">
                <a:latin typeface="Times New Roman" panose="02020603050405020304" pitchFamily="18" charset="0"/>
              </a:rPr>
              <a:t> </a:t>
            </a:r>
            <a:r>
              <a:rPr lang="en-US" sz="2000" dirty="0" err="1">
                <a:latin typeface="Times New Roman" panose="02020603050405020304" pitchFamily="18" charset="0"/>
              </a:rPr>
              <a:t>là</a:t>
            </a:r>
            <a:r>
              <a:rPr lang="en-US" sz="2000" dirty="0">
                <a:latin typeface="Times New Roman" panose="02020603050405020304" pitchFamily="18" charset="0"/>
              </a:rPr>
              <a:t> tang </a:t>
            </a:r>
            <a:r>
              <a:rPr lang="en-US" sz="2000" dirty="0" err="1">
                <a:latin typeface="Times New Roman" panose="02020603050405020304" pitchFamily="18" charset="0"/>
              </a:rPr>
              <a:t>hiệu</a:t>
            </a:r>
            <a:r>
              <a:rPr lang="en-US" sz="2000" dirty="0">
                <a:latin typeface="Times New Roman" panose="02020603050405020304" pitchFamily="18" charset="0"/>
              </a:rPr>
              <a:t> </a:t>
            </a:r>
            <a:r>
              <a:rPr lang="en-US" sz="2000" dirty="0" err="1">
                <a:latin typeface="Times New Roman" panose="02020603050405020304" pitchFamily="18" charset="0"/>
              </a:rPr>
              <a:t>quả</a:t>
            </a:r>
            <a:r>
              <a:rPr lang="en-US" sz="2000" dirty="0">
                <a:latin typeface="Times New Roman" panose="02020603050405020304" pitchFamily="18" charset="0"/>
              </a:rPr>
              <a:t> </a:t>
            </a:r>
            <a:r>
              <a:rPr lang="en-US" sz="2000" dirty="0" err="1">
                <a:latin typeface="Times New Roman" panose="02020603050405020304" pitchFamily="18" charset="0"/>
              </a:rPr>
              <a:t>sử</a:t>
            </a:r>
            <a:r>
              <a:rPr lang="en-US" sz="2000" dirty="0">
                <a:latin typeface="Times New Roman" panose="02020603050405020304" pitchFamily="18" charset="0"/>
              </a:rPr>
              <a:t> dung </a:t>
            </a:r>
            <a:r>
              <a:rPr lang="en-US" sz="2000" dirty="0" err="1">
                <a:latin typeface="Times New Roman" panose="02020603050405020304" pitchFamily="18" charset="0"/>
              </a:rPr>
              <a:t>năng</a:t>
            </a:r>
            <a:r>
              <a:rPr lang="en-US" sz="2000" dirty="0">
                <a:latin typeface="Times New Roman" panose="02020603050405020304" pitchFamily="18" charset="0"/>
              </a:rPr>
              <a:t> </a:t>
            </a:r>
            <a:r>
              <a:rPr lang="en-US" sz="2000" dirty="0" err="1">
                <a:latin typeface="Times New Roman" panose="02020603050405020304" pitchFamily="18" charset="0"/>
              </a:rPr>
              <a:t>lượng</a:t>
            </a:r>
            <a:r>
              <a:rPr lang="en-US" sz="2000" dirty="0">
                <a:latin typeface="Times New Roman" panose="02020603050405020304" pitchFamily="18" charset="0"/>
              </a:rPr>
              <a:t> </a:t>
            </a:r>
            <a:r>
              <a:rPr lang="en-US" sz="2000" dirty="0" err="1">
                <a:latin typeface="Times New Roman" panose="02020603050405020304" pitchFamily="18" charset="0"/>
              </a:rPr>
              <a:t>vấn</a:t>
            </a:r>
            <a:r>
              <a:rPr lang="en-US" sz="2000" dirty="0">
                <a:latin typeface="Times New Roman" panose="02020603050405020304" pitchFamily="18" charset="0"/>
              </a:rPr>
              <a:t> </a:t>
            </a:r>
            <a:r>
              <a:rPr lang="en-US" sz="2000" dirty="0" err="1">
                <a:latin typeface="Times New Roman" panose="02020603050405020304" pitchFamily="18" charset="0"/>
              </a:rPr>
              <a:t>tiếp</a:t>
            </a:r>
            <a:r>
              <a:rPr lang="en-US" sz="2000" dirty="0">
                <a:latin typeface="Times New Roman" panose="02020603050405020304" pitchFamily="18" charset="0"/>
              </a:rPr>
              <a:t> </a:t>
            </a:r>
            <a:r>
              <a:rPr lang="en-US" sz="2000" dirty="0" err="1">
                <a:latin typeface="Times New Roman" panose="02020603050405020304" pitchFamily="18" charset="0"/>
              </a:rPr>
              <a:t>tục</a:t>
            </a:r>
            <a:r>
              <a:rPr lang="en-US" sz="2000" dirty="0">
                <a:latin typeface="Times New Roman" panose="02020603050405020304" pitchFamily="18" charset="0"/>
              </a:rPr>
              <a:t>…</a:t>
            </a:r>
            <a:endParaRPr lang="en-US" sz="2000" dirty="0"/>
          </a:p>
          <a:p>
            <a:endParaRPr lang="en-US" sz="2000" dirty="0"/>
          </a:p>
          <a:p>
            <a:endParaRPr lang="x-none" sz="2000" dirty="0"/>
          </a:p>
        </p:txBody>
      </p:sp>
    </p:spTree>
    <p:extLst>
      <p:ext uri="{BB962C8B-B14F-4D97-AF65-F5344CB8AC3E}">
        <p14:creationId xmlns:p14="http://schemas.microsoft.com/office/powerpoint/2010/main" val="1060373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7137ED-2D91-88CB-5664-FF170D2123CD}"/>
              </a:ext>
            </a:extLst>
          </p:cNvPr>
          <p:cNvSpPr>
            <a:spLocks noGrp="1"/>
          </p:cNvSpPr>
          <p:nvPr>
            <p:ph type="ctrTitle"/>
          </p:nvPr>
        </p:nvSpPr>
        <p:spPr/>
        <p:txBody>
          <a:bodyPr/>
          <a:lstStyle/>
          <a:p>
            <a:r>
              <a:rPr lang="en-US" dirty="0"/>
              <a:t>KINH TẾ TRONG NƯỚC</a:t>
            </a:r>
            <a:endParaRPr lang="x-none" dirty="0"/>
          </a:p>
        </p:txBody>
      </p:sp>
      <p:sp>
        <p:nvSpPr>
          <p:cNvPr id="3" name="Subtitle 2">
            <a:extLst>
              <a:ext uri="{FF2B5EF4-FFF2-40B4-BE49-F238E27FC236}">
                <a16:creationId xmlns:a16="http://schemas.microsoft.com/office/drawing/2014/main" xmlns="" id="{867C495C-74B5-4A51-63BE-4E9EFDF95B07}"/>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141974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1CE03-46FA-9E3D-AF40-B61C7B1FCADC}"/>
              </a:ext>
            </a:extLst>
          </p:cNvPr>
          <p:cNvSpPr>
            <a:spLocks noGrp="1"/>
          </p:cNvSpPr>
          <p:nvPr>
            <p:ph type="title"/>
          </p:nvPr>
        </p:nvSpPr>
        <p:spPr/>
        <p:txBody>
          <a:bodyPr>
            <a:normAutofit fontScale="90000"/>
          </a:bodyPr>
          <a:lstStyle/>
          <a:p>
            <a:r>
              <a:rPr lang="en-US" sz="2800" dirty="0"/>
              <a:t>T</a:t>
            </a:r>
            <a:r>
              <a:rPr lang="x-none" sz="2800" dirty="0"/>
              <a:t>ăng trưởng kinh tế 9 th.23 thấp nhất trừ 2 năm dịch bệnh; Thực trạng nền kinh tế có cải thiện nhưng rất chậm, khó có bứt phá trong quý IV; còn khoảng cách khá xa so với mục tiêu. Chưa tạo đà đủ mạnh cho năm 2024. </a:t>
            </a:r>
          </a:p>
        </p:txBody>
      </p:sp>
      <p:graphicFrame>
        <p:nvGraphicFramePr>
          <p:cNvPr id="5" name="Content Placeholder 3">
            <a:extLst>
              <a:ext uri="{FF2B5EF4-FFF2-40B4-BE49-F238E27FC236}">
                <a16:creationId xmlns:a16="http://schemas.microsoft.com/office/drawing/2014/main" xmlns="" id="{738D807D-1BD8-1A68-8D2C-FC66118E5AD8}"/>
              </a:ext>
            </a:extLst>
          </p:cNvPr>
          <p:cNvGraphicFramePr>
            <a:graphicFrameLocks noGrp="1"/>
          </p:cNvGraphicFramePr>
          <p:nvPr>
            <p:ph sz="half" idx="2"/>
            <p:extLst>
              <p:ext uri="{D42A27DB-BD31-4B8C-83A1-F6EECF244321}">
                <p14:modId xmlns:p14="http://schemas.microsoft.com/office/powerpoint/2010/main" val="3474196163"/>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3">
            <a:extLst>
              <a:ext uri="{FF2B5EF4-FFF2-40B4-BE49-F238E27FC236}">
                <a16:creationId xmlns:a16="http://schemas.microsoft.com/office/drawing/2014/main" xmlns="" id="{1CB239E6-8C4A-96F7-DE2B-772E11A3E42D}"/>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6831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F2604-663A-F6F6-FC88-B6FDB9233631}"/>
              </a:ext>
            </a:extLst>
          </p:cNvPr>
          <p:cNvSpPr>
            <a:spLocks noGrp="1"/>
          </p:cNvSpPr>
          <p:nvPr>
            <p:ph type="title"/>
          </p:nvPr>
        </p:nvSpPr>
        <p:spPr/>
        <p:txBody>
          <a:bodyPr>
            <a:noAutofit/>
          </a:bodyPr>
          <a:lstStyle/>
          <a:p>
            <a:r>
              <a:rPr lang="x-none" sz="2400" dirty="0"/>
              <a:t>Điểm sáng là hầu hết các ngành đều có tăng trưởng; tuy vậy, công nghiệp vẫn tăng trưởng thấp; dịch vụ vẫn tăng cao, nhưng xu hướng giảm. Các ngành liên quan đến du lịch đều tăng trưởng cao, so với 9th22!</a:t>
            </a:r>
          </a:p>
        </p:txBody>
      </p:sp>
      <p:graphicFrame>
        <p:nvGraphicFramePr>
          <p:cNvPr id="4" name="Content Placeholder 3">
            <a:extLst>
              <a:ext uri="{FF2B5EF4-FFF2-40B4-BE49-F238E27FC236}">
                <a16:creationId xmlns:a16="http://schemas.microsoft.com/office/drawing/2014/main" xmlns="" id="{2AA61722-F8CD-5286-DB8B-AC557B93F352}"/>
              </a:ext>
            </a:extLst>
          </p:cNvPr>
          <p:cNvGraphicFramePr>
            <a:graphicFrameLocks noGrp="1"/>
          </p:cNvGraphicFramePr>
          <p:nvPr>
            <p:ph idx="1"/>
            <p:extLst>
              <p:ext uri="{D42A27DB-BD31-4B8C-83A1-F6EECF244321}">
                <p14:modId xmlns:p14="http://schemas.microsoft.com/office/powerpoint/2010/main" val="19127904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24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DEFA2-FDA5-7303-57F5-1AACEDBACDAF}"/>
              </a:ext>
            </a:extLst>
          </p:cNvPr>
          <p:cNvSpPr>
            <a:spLocks noGrp="1"/>
          </p:cNvSpPr>
          <p:nvPr>
            <p:ph type="title"/>
          </p:nvPr>
        </p:nvSpPr>
        <p:spPr/>
        <p:txBody>
          <a:bodyPr>
            <a:normAutofit fontScale="90000"/>
          </a:bodyPr>
          <a:lstStyle/>
          <a:p>
            <a:r>
              <a:rPr lang="x-none" dirty="0"/>
              <a:t>Xuất khẩu có cải thiện, nhưng vẫn giảm nhiều so với 2022; CN phục hồi dần, nhưng khá chậm.</a:t>
            </a:r>
          </a:p>
        </p:txBody>
      </p:sp>
      <p:graphicFrame>
        <p:nvGraphicFramePr>
          <p:cNvPr id="4" name="Content Placeholder 3">
            <a:extLst>
              <a:ext uri="{FF2B5EF4-FFF2-40B4-BE49-F238E27FC236}">
                <a16:creationId xmlns:a16="http://schemas.microsoft.com/office/drawing/2014/main" xmlns="" id="{E0976EED-2CB1-6C63-15EA-5EE93E5C88B4}"/>
              </a:ext>
            </a:extLst>
          </p:cNvPr>
          <p:cNvGraphicFramePr>
            <a:graphicFrameLocks noGrp="1"/>
          </p:cNvGraphicFramePr>
          <p:nvPr>
            <p:ph idx="1"/>
            <p:extLst>
              <p:ext uri="{D42A27DB-BD31-4B8C-83A1-F6EECF244321}">
                <p14:modId xmlns:p14="http://schemas.microsoft.com/office/powerpoint/2010/main" val="193142778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030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A98048-9AD5-645B-045D-4DEAF978CD3F}"/>
              </a:ext>
            </a:extLst>
          </p:cNvPr>
          <p:cNvSpPr>
            <a:spLocks noGrp="1"/>
          </p:cNvSpPr>
          <p:nvPr>
            <p:ph type="title"/>
          </p:nvPr>
        </p:nvSpPr>
        <p:spPr/>
        <p:txBody>
          <a:bodyPr>
            <a:noAutofit/>
          </a:bodyPr>
          <a:lstStyle/>
          <a:p>
            <a:pPr algn="just"/>
            <a:r>
              <a:rPr lang="en-US" sz="3200" dirty="0"/>
              <a:t>S</a:t>
            </a:r>
            <a:r>
              <a:rPr lang="x-none" sz="3200" dirty="0"/>
              <a:t>ản xuất cn có dấu hiệu phục hồi từ tháng 5/2023; nhưng từ quý IV mới bắt đầu có tăng trưởng dương; khó có thể khôi phục lại như 2022 về trước. </a:t>
            </a:r>
          </a:p>
        </p:txBody>
      </p:sp>
      <p:graphicFrame>
        <p:nvGraphicFramePr>
          <p:cNvPr id="5" name="Content Placeholder 3">
            <a:extLst>
              <a:ext uri="{FF2B5EF4-FFF2-40B4-BE49-F238E27FC236}">
                <a16:creationId xmlns:a16="http://schemas.microsoft.com/office/drawing/2014/main" xmlns="" id="{A2B6C353-6169-1430-13E9-ECD6A5B846B4}"/>
              </a:ext>
            </a:extLst>
          </p:cNvPr>
          <p:cNvGraphicFramePr>
            <a:graphicFrameLocks noGrp="1"/>
          </p:cNvGraphicFramePr>
          <p:nvPr>
            <p:ph sz="half" idx="1"/>
            <p:extLst>
              <p:ext uri="{D42A27DB-BD31-4B8C-83A1-F6EECF244321}">
                <p14:modId xmlns:p14="http://schemas.microsoft.com/office/powerpoint/2010/main" val="402492214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3">
            <a:extLst>
              <a:ext uri="{FF2B5EF4-FFF2-40B4-BE49-F238E27FC236}">
                <a16:creationId xmlns:a16="http://schemas.microsoft.com/office/drawing/2014/main" xmlns="" id="{1E8CDF16-1284-DB40-8582-DA98158D382E}"/>
              </a:ext>
            </a:extLst>
          </p:cNvPr>
          <p:cNvGraphicFramePr>
            <a:graphicFrameLocks noGrp="1"/>
          </p:cNvGraphicFramePr>
          <p:nvPr>
            <p:ph sz="half" idx="2"/>
            <p:extLst>
              <p:ext uri="{D42A27DB-BD31-4B8C-83A1-F6EECF244321}">
                <p14:modId xmlns:p14="http://schemas.microsoft.com/office/powerpoint/2010/main" val="350529403"/>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28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07992-5D27-384E-A09C-0670DD399C89}"/>
              </a:ext>
            </a:extLst>
          </p:cNvPr>
          <p:cNvSpPr>
            <a:spLocks noGrp="1"/>
          </p:cNvSpPr>
          <p:nvPr>
            <p:ph type="title"/>
          </p:nvPr>
        </p:nvSpPr>
        <p:spPr/>
        <p:txBody>
          <a:bodyPr/>
          <a:lstStyle/>
          <a:p>
            <a:r>
              <a:rPr lang="en-US" dirty="0"/>
              <a:t>T</a:t>
            </a:r>
            <a:r>
              <a:rPr lang="x-none" dirty="0"/>
              <a:t>ăng trưởng kinh tế Vn và một số bạn hàng chủ yếu 2023-2025</a:t>
            </a:r>
          </a:p>
        </p:txBody>
      </p:sp>
      <p:sp>
        <p:nvSpPr>
          <p:cNvPr id="4" name="Content Placeholder 3">
            <a:extLst>
              <a:ext uri="{FF2B5EF4-FFF2-40B4-BE49-F238E27FC236}">
                <a16:creationId xmlns:a16="http://schemas.microsoft.com/office/drawing/2014/main" xmlns="" id="{55D0822D-2BED-70B8-4927-A6F7AFBDB2FB}"/>
              </a:ext>
            </a:extLst>
          </p:cNvPr>
          <p:cNvSpPr>
            <a:spLocks noGrp="1"/>
          </p:cNvSpPr>
          <p:nvPr>
            <p:ph sz="half" idx="2"/>
          </p:nvPr>
        </p:nvSpPr>
        <p:spPr/>
        <p:txBody>
          <a:bodyPr>
            <a:normAutofit fontScale="77500" lnSpcReduction="20000"/>
          </a:bodyPr>
          <a:lstStyle/>
          <a:p>
            <a:r>
              <a:rPr lang="en-US" dirty="0"/>
              <a:t>VN23 </a:t>
            </a:r>
            <a:r>
              <a:rPr lang="en-US" dirty="0" err="1"/>
              <a:t>không</a:t>
            </a:r>
            <a:r>
              <a:rPr lang="en-US" dirty="0"/>
              <a:t> </a:t>
            </a:r>
            <a:r>
              <a:rPr lang="en-US" dirty="0" err="1"/>
              <a:t>đạt</a:t>
            </a:r>
            <a:r>
              <a:rPr lang="en-US" dirty="0"/>
              <a:t> </a:t>
            </a:r>
            <a:r>
              <a:rPr lang="en-US" dirty="0" err="1"/>
              <a:t>mục</a:t>
            </a:r>
            <a:r>
              <a:rPr lang="en-US" dirty="0"/>
              <a:t> </a:t>
            </a:r>
            <a:r>
              <a:rPr lang="en-US" dirty="0" err="1"/>
              <a:t>tiêu</a:t>
            </a:r>
            <a:r>
              <a:rPr lang="en-US" dirty="0"/>
              <a:t> 6,5%; WB,IMF </a:t>
            </a:r>
            <a:r>
              <a:rPr lang="en-US" dirty="0" err="1"/>
              <a:t>dự</a:t>
            </a:r>
            <a:r>
              <a:rPr lang="en-US" dirty="0"/>
              <a:t> </a:t>
            </a:r>
            <a:r>
              <a:rPr lang="en-US" dirty="0" err="1"/>
              <a:t>báo</a:t>
            </a:r>
            <a:r>
              <a:rPr lang="en-US" dirty="0"/>
              <a:t> 4,7%, </a:t>
            </a:r>
            <a:r>
              <a:rPr lang="en-US" dirty="0" err="1"/>
              <a:t>các</a:t>
            </a:r>
            <a:r>
              <a:rPr lang="en-US" dirty="0"/>
              <a:t> </a:t>
            </a:r>
            <a:r>
              <a:rPr lang="en-US" dirty="0" err="1"/>
              <a:t>dự</a:t>
            </a:r>
            <a:r>
              <a:rPr lang="en-US" dirty="0"/>
              <a:t> </a:t>
            </a:r>
            <a:r>
              <a:rPr lang="en-US" dirty="0" err="1"/>
              <a:t>báo</a:t>
            </a:r>
            <a:r>
              <a:rPr lang="en-US" dirty="0"/>
              <a:t> </a:t>
            </a:r>
            <a:r>
              <a:rPr lang="en-US" dirty="0" err="1"/>
              <a:t>khác</a:t>
            </a:r>
            <a:r>
              <a:rPr lang="en-US" dirty="0"/>
              <a:t> </a:t>
            </a:r>
            <a:r>
              <a:rPr lang="en-US" dirty="0" err="1"/>
              <a:t>khoảng</a:t>
            </a:r>
            <a:r>
              <a:rPr lang="en-US" dirty="0"/>
              <a:t> 5,5%; VN24 </a:t>
            </a:r>
            <a:r>
              <a:rPr lang="en-US" dirty="0" err="1"/>
              <a:t>dự</a:t>
            </a:r>
            <a:r>
              <a:rPr lang="en-US" dirty="0"/>
              <a:t> </a:t>
            </a:r>
            <a:r>
              <a:rPr lang="en-US" dirty="0" err="1"/>
              <a:t>báo</a:t>
            </a:r>
            <a:r>
              <a:rPr lang="en-US" dirty="0"/>
              <a:t> </a:t>
            </a:r>
            <a:r>
              <a:rPr lang="en-US" dirty="0" err="1"/>
              <a:t>khoảng</a:t>
            </a:r>
            <a:r>
              <a:rPr lang="en-US" dirty="0"/>
              <a:t> 6,2% </a:t>
            </a:r>
            <a:r>
              <a:rPr lang="en-US" dirty="0" err="1"/>
              <a:t>và</a:t>
            </a:r>
            <a:r>
              <a:rPr lang="en-US" dirty="0"/>
              <a:t> VN25 </a:t>
            </a:r>
            <a:r>
              <a:rPr lang="en-US" dirty="0" err="1"/>
              <a:t>khoảng</a:t>
            </a:r>
            <a:r>
              <a:rPr lang="en-US" dirty="0"/>
              <a:t> 6,5%.</a:t>
            </a:r>
          </a:p>
          <a:p>
            <a:r>
              <a:rPr lang="en-US" dirty="0" err="1"/>
              <a:t>Toàn</a:t>
            </a:r>
            <a:r>
              <a:rPr lang="en-US" dirty="0"/>
              <a:t> </a:t>
            </a:r>
            <a:r>
              <a:rPr lang="en-US" dirty="0" err="1"/>
              <a:t>cầu</a:t>
            </a:r>
            <a:r>
              <a:rPr lang="en-US" dirty="0"/>
              <a:t>: 2023 : 2,1; 24: 2,4 </a:t>
            </a:r>
            <a:r>
              <a:rPr lang="en-US" dirty="0" err="1"/>
              <a:t>và</a:t>
            </a:r>
            <a:r>
              <a:rPr lang="en-US" dirty="0"/>
              <a:t> 25là 3%;</a:t>
            </a:r>
          </a:p>
          <a:p>
            <a:r>
              <a:rPr lang="en-US" dirty="0"/>
              <a:t>US: 23 </a:t>
            </a:r>
            <a:r>
              <a:rPr lang="en-US" dirty="0" err="1"/>
              <a:t>là</a:t>
            </a:r>
            <a:r>
              <a:rPr lang="en-US" dirty="0"/>
              <a:t> 1,1%; 24 </a:t>
            </a:r>
            <a:r>
              <a:rPr lang="en-US" dirty="0" err="1"/>
              <a:t>là</a:t>
            </a:r>
            <a:r>
              <a:rPr lang="en-US" dirty="0"/>
              <a:t> 0,8% </a:t>
            </a:r>
            <a:r>
              <a:rPr lang="en-US" dirty="0" err="1"/>
              <a:t>và</a:t>
            </a:r>
            <a:r>
              <a:rPr lang="en-US" dirty="0"/>
              <a:t> 25 </a:t>
            </a:r>
            <a:r>
              <a:rPr lang="en-US" dirty="0" err="1"/>
              <a:t>là</a:t>
            </a:r>
            <a:r>
              <a:rPr lang="en-US" dirty="0"/>
              <a:t> 2,3%.</a:t>
            </a:r>
          </a:p>
          <a:p>
            <a:r>
              <a:rPr lang="en-US" dirty="0" err="1"/>
              <a:t>Kveuro</a:t>
            </a:r>
            <a:r>
              <a:rPr lang="en-US" dirty="0"/>
              <a:t>: 23 </a:t>
            </a:r>
            <a:r>
              <a:rPr lang="en-US" dirty="0" err="1"/>
              <a:t>là</a:t>
            </a:r>
            <a:r>
              <a:rPr lang="en-US" dirty="0"/>
              <a:t> 0,4%, 24 </a:t>
            </a:r>
            <a:r>
              <a:rPr lang="en-US" dirty="0" err="1"/>
              <a:t>là</a:t>
            </a:r>
            <a:r>
              <a:rPr lang="en-US" dirty="0"/>
              <a:t> </a:t>
            </a:r>
            <a:r>
              <a:rPr lang="en-US" dirty="0" err="1"/>
              <a:t>khoảng</a:t>
            </a:r>
            <a:r>
              <a:rPr lang="en-US" dirty="0"/>
              <a:t> 1,1 </a:t>
            </a:r>
            <a:r>
              <a:rPr lang="en-US" dirty="0" err="1"/>
              <a:t>và</a:t>
            </a:r>
            <a:r>
              <a:rPr lang="en-US" dirty="0"/>
              <a:t> 25 </a:t>
            </a:r>
            <a:r>
              <a:rPr lang="en-US" dirty="0" err="1"/>
              <a:t>là</a:t>
            </a:r>
            <a:r>
              <a:rPr lang="en-US" dirty="0"/>
              <a:t> 2,3%.</a:t>
            </a:r>
          </a:p>
          <a:p>
            <a:r>
              <a:rPr lang="en-US" dirty="0" err="1"/>
              <a:t>Nhật:n</a:t>
            </a:r>
            <a:r>
              <a:rPr lang="en-US" dirty="0"/>
              <a:t> 23 </a:t>
            </a:r>
            <a:r>
              <a:rPr lang="en-US" dirty="0" err="1"/>
              <a:t>là</a:t>
            </a:r>
            <a:r>
              <a:rPr lang="en-US" dirty="0"/>
              <a:t> 0,8%, 24 </a:t>
            </a:r>
            <a:r>
              <a:rPr lang="en-US" dirty="0" err="1"/>
              <a:t>là</a:t>
            </a:r>
            <a:r>
              <a:rPr lang="en-US" dirty="0"/>
              <a:t> 0,7, 25 0,6%.</a:t>
            </a:r>
          </a:p>
          <a:p>
            <a:r>
              <a:rPr lang="en-US" dirty="0"/>
              <a:t>TQ: 23 </a:t>
            </a:r>
            <a:r>
              <a:rPr lang="en-US" dirty="0" err="1"/>
              <a:t>là</a:t>
            </a:r>
            <a:r>
              <a:rPr lang="en-US" dirty="0"/>
              <a:t> 5,6; 24 </a:t>
            </a:r>
            <a:r>
              <a:rPr lang="en-US" dirty="0" err="1"/>
              <a:t>là</a:t>
            </a:r>
            <a:r>
              <a:rPr lang="en-US" dirty="0"/>
              <a:t> 4,6 </a:t>
            </a:r>
            <a:r>
              <a:rPr lang="en-US" dirty="0" err="1"/>
              <a:t>và</a:t>
            </a:r>
            <a:r>
              <a:rPr lang="en-US" dirty="0"/>
              <a:t> 25 </a:t>
            </a:r>
            <a:r>
              <a:rPr lang="en-US" dirty="0" err="1"/>
              <a:t>là</a:t>
            </a:r>
            <a:r>
              <a:rPr lang="en-US" dirty="0"/>
              <a:t> 4,4%.</a:t>
            </a:r>
          </a:p>
          <a:p>
            <a:r>
              <a:rPr lang="en-US" dirty="0"/>
              <a:t>Asean5:23 </a:t>
            </a:r>
            <a:r>
              <a:rPr lang="en-US" dirty="0" err="1"/>
              <a:t>là</a:t>
            </a:r>
            <a:r>
              <a:rPr lang="en-US" dirty="0"/>
              <a:t> 4,3; 24 </a:t>
            </a:r>
            <a:r>
              <a:rPr lang="en-US" dirty="0" err="1"/>
              <a:t>là</a:t>
            </a:r>
            <a:r>
              <a:rPr lang="en-US" dirty="0"/>
              <a:t> 4,6 </a:t>
            </a:r>
            <a:r>
              <a:rPr lang="en-US" dirty="0" err="1"/>
              <a:t>và</a:t>
            </a:r>
            <a:r>
              <a:rPr lang="en-US" dirty="0"/>
              <a:t> 25 </a:t>
            </a:r>
            <a:r>
              <a:rPr lang="en-US" dirty="0" err="1"/>
              <a:t>là</a:t>
            </a:r>
            <a:r>
              <a:rPr lang="en-US" dirty="0"/>
              <a:t> 5,5.</a:t>
            </a:r>
          </a:p>
          <a:p>
            <a:r>
              <a:rPr lang="en-US" dirty="0" err="1"/>
              <a:t>Ấ</a:t>
            </a:r>
            <a:r>
              <a:rPr lang="x-none" dirty="0"/>
              <a:t>n độ: 23 là 6,3; 24 là 6,4 vfa 25 là 6,5%</a:t>
            </a:r>
          </a:p>
        </p:txBody>
      </p:sp>
      <p:pic>
        <p:nvPicPr>
          <p:cNvPr id="5" name="Content Placeholder 8">
            <a:extLst>
              <a:ext uri="{FF2B5EF4-FFF2-40B4-BE49-F238E27FC236}">
                <a16:creationId xmlns:a16="http://schemas.microsoft.com/office/drawing/2014/main" xmlns="" id="{92C6E330-EBAE-62AC-DE94-1BEFB3D2046D}"/>
              </a:ext>
            </a:extLst>
          </p:cNvPr>
          <p:cNvPicPr>
            <a:picLocks noGrp="1" noChangeAspect="1"/>
          </p:cNvPicPr>
          <p:nvPr>
            <p:ph sz="half" idx="1"/>
          </p:nvPr>
        </p:nvPicPr>
        <p:blipFill>
          <a:blip r:embed="rId2"/>
          <a:stretch>
            <a:fillRect/>
          </a:stretch>
        </p:blipFill>
        <p:spPr>
          <a:xfrm>
            <a:off x="838200" y="1825625"/>
            <a:ext cx="5181600" cy="4351337"/>
          </a:xfrm>
          <a:prstGeom prst="rect">
            <a:avLst/>
          </a:prstGeom>
        </p:spPr>
      </p:pic>
    </p:spTree>
    <p:extLst>
      <p:ext uri="{BB962C8B-B14F-4D97-AF65-F5344CB8AC3E}">
        <p14:creationId xmlns:p14="http://schemas.microsoft.com/office/powerpoint/2010/main" val="3369955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D90E9D-C226-39A6-1742-9E8953016F5F}"/>
              </a:ext>
            </a:extLst>
          </p:cNvPr>
          <p:cNvSpPr>
            <a:spLocks noGrp="1"/>
          </p:cNvSpPr>
          <p:nvPr>
            <p:ph type="title"/>
          </p:nvPr>
        </p:nvSpPr>
        <p:spPr/>
        <p:txBody>
          <a:bodyPr>
            <a:normAutofit/>
          </a:bodyPr>
          <a:lstStyle/>
          <a:p>
            <a:r>
              <a:rPr lang="en-US" dirty="0" err="1"/>
              <a:t>Tuy</a:t>
            </a:r>
            <a:r>
              <a:rPr lang="en-US" dirty="0"/>
              <a:t> </a:t>
            </a:r>
            <a:r>
              <a:rPr lang="en-US" dirty="0" err="1"/>
              <a:t>vậy</a:t>
            </a:r>
            <a:r>
              <a:rPr lang="en-US" dirty="0"/>
              <a:t>, t</a:t>
            </a:r>
            <a:r>
              <a:rPr lang="x-none" dirty="0"/>
              <a:t>ốc độ tăng IPP và VA công nghiệp 9 tháng đầu năm 2023 là khá bất thường!.</a:t>
            </a:r>
          </a:p>
        </p:txBody>
      </p:sp>
      <p:graphicFrame>
        <p:nvGraphicFramePr>
          <p:cNvPr id="4" name="Content Placeholder 3">
            <a:extLst>
              <a:ext uri="{FF2B5EF4-FFF2-40B4-BE49-F238E27FC236}">
                <a16:creationId xmlns:a16="http://schemas.microsoft.com/office/drawing/2014/main" xmlns="" id="{E3701EB2-6A39-D999-E821-FA9720CAE241}"/>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0606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2DD76-EDCA-8AE0-DB25-E7411F9F8707}"/>
              </a:ext>
            </a:extLst>
          </p:cNvPr>
          <p:cNvSpPr>
            <a:spLocks noGrp="1"/>
          </p:cNvSpPr>
          <p:nvPr>
            <p:ph type="title"/>
          </p:nvPr>
        </p:nvSpPr>
        <p:spPr/>
        <p:txBody>
          <a:bodyPr>
            <a:noAutofit/>
          </a:bodyPr>
          <a:lstStyle/>
          <a:p>
            <a:r>
              <a:rPr lang="en-US" sz="2800" dirty="0" err="1"/>
              <a:t>Đ</a:t>
            </a:r>
            <a:r>
              <a:rPr lang="x-none" sz="2800" dirty="0"/>
              <a:t>a số các sản phẩm CN chủ yếu đã tăng; CN chế biến chế tạo đã tăng 4,3%, vẫn thấp hơn nhiều so với trước đây; là bằng chứng về khả năng phục hồi chậm, tăng trưởng không cao trong 2023-2024.</a:t>
            </a:r>
          </a:p>
        </p:txBody>
      </p:sp>
      <p:graphicFrame>
        <p:nvGraphicFramePr>
          <p:cNvPr id="4" name="Content Placeholder 3">
            <a:extLst>
              <a:ext uri="{FF2B5EF4-FFF2-40B4-BE49-F238E27FC236}">
                <a16:creationId xmlns:a16="http://schemas.microsoft.com/office/drawing/2014/main" xmlns="" id="{6DE3C12B-181C-194B-078A-1748D5B53928}"/>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2049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C31594-8A96-7D54-EEB8-0D74E23543D6}"/>
              </a:ext>
            </a:extLst>
          </p:cNvPr>
          <p:cNvSpPr>
            <a:spLocks noGrp="1"/>
          </p:cNvSpPr>
          <p:nvPr>
            <p:ph type="title"/>
          </p:nvPr>
        </p:nvSpPr>
        <p:spPr/>
        <p:txBody>
          <a:bodyPr>
            <a:normAutofit/>
          </a:bodyPr>
          <a:lstStyle/>
          <a:p>
            <a:r>
              <a:rPr lang="en-US" sz="2800" dirty="0"/>
              <a:t>D</a:t>
            </a:r>
            <a:r>
              <a:rPr lang="x-none" sz="2800" dirty="0"/>
              <a:t>ấu hiệu phục hồi xuất khẩu khá yếu, chưa rõ; và thực trạng xuất khẩu còn thấp xa so với các năm trước; chưa thể huy vọng có đột biến trong năm 2024.</a:t>
            </a:r>
          </a:p>
        </p:txBody>
      </p:sp>
      <p:graphicFrame>
        <p:nvGraphicFramePr>
          <p:cNvPr id="5" name="Content Placeholder 3">
            <a:extLst>
              <a:ext uri="{FF2B5EF4-FFF2-40B4-BE49-F238E27FC236}">
                <a16:creationId xmlns:a16="http://schemas.microsoft.com/office/drawing/2014/main" xmlns="" id="{857B5A6F-E21F-C145-DD33-44D05D94F0A2}"/>
              </a:ext>
            </a:extLst>
          </p:cNvPr>
          <p:cNvGraphicFramePr>
            <a:graphicFrameLocks noGrp="1"/>
          </p:cNvGraphicFramePr>
          <p:nvPr>
            <p:ph sz="half" idx="1"/>
            <p:extLst>
              <p:ext uri="{D42A27DB-BD31-4B8C-83A1-F6EECF244321}">
                <p14:modId xmlns:p14="http://schemas.microsoft.com/office/powerpoint/2010/main" val="3840385184"/>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3">
            <a:extLst>
              <a:ext uri="{FF2B5EF4-FFF2-40B4-BE49-F238E27FC236}">
                <a16:creationId xmlns:a16="http://schemas.microsoft.com/office/drawing/2014/main" xmlns="" id="{89A19C6D-88C8-B254-35B0-2B8DB39E25C4}"/>
              </a:ext>
            </a:extLst>
          </p:cNvPr>
          <p:cNvGraphicFramePr>
            <a:graphicFrameLocks noGrp="1"/>
          </p:cNvGraphicFramePr>
          <p:nvPr>
            <p:ph sz="half" idx="2"/>
            <p:extLst>
              <p:ext uri="{D42A27DB-BD31-4B8C-83A1-F6EECF244321}">
                <p14:modId xmlns:p14="http://schemas.microsoft.com/office/powerpoint/2010/main" val="211386473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4933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ACD03-670B-83F2-BC79-A1E3CEC0E3ED}"/>
              </a:ext>
            </a:extLst>
          </p:cNvPr>
          <p:cNvSpPr>
            <a:spLocks noGrp="1"/>
          </p:cNvSpPr>
          <p:nvPr>
            <p:ph type="title"/>
          </p:nvPr>
        </p:nvSpPr>
        <p:spPr/>
        <p:txBody>
          <a:bodyPr>
            <a:normAutofit fontScale="90000"/>
          </a:bodyPr>
          <a:lstStyle/>
          <a:p>
            <a:r>
              <a:rPr lang="en-US" sz="2400" dirty="0"/>
              <a:t>C</a:t>
            </a:r>
            <a:r>
              <a:rPr lang="x-none" sz="2400" dirty="0"/>
              <a:t>hỉ một số ít măt hàng có tăng trưởng dương, gồm 4 SP nông nghiệp và 3SP cn(giấy và các SP từ giâý; máy ảnh, máy quay phim và phương tiện vận tải). Còn các mặt hàng khác đều đang giảm sâu; thuỷ sản vẫn âm gần 22%. </a:t>
            </a:r>
            <a:r>
              <a:rPr lang="en-US" sz="2400" dirty="0"/>
              <a:t>L</a:t>
            </a:r>
            <a:r>
              <a:rPr lang="x-none" sz="2400" dirty="0"/>
              <a:t>à bằng chứng XK tiếp tục khó khăn, và cơ hội phục hồi như trước còn xa vời.</a:t>
            </a:r>
          </a:p>
        </p:txBody>
      </p:sp>
      <p:graphicFrame>
        <p:nvGraphicFramePr>
          <p:cNvPr id="4" name="Content Placeholder 3">
            <a:extLst>
              <a:ext uri="{FF2B5EF4-FFF2-40B4-BE49-F238E27FC236}">
                <a16:creationId xmlns:a16="http://schemas.microsoft.com/office/drawing/2014/main" xmlns="" id="{56ECEAFD-2035-400C-2E11-A56B7DCE9A85}"/>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593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09781-FEE7-E321-E304-D2D3D53FEA54}"/>
              </a:ext>
            </a:extLst>
          </p:cNvPr>
          <p:cNvSpPr>
            <a:spLocks noGrp="1"/>
          </p:cNvSpPr>
          <p:nvPr>
            <p:ph type="title"/>
          </p:nvPr>
        </p:nvSpPr>
        <p:spPr/>
        <p:txBody>
          <a:bodyPr>
            <a:noAutofit/>
          </a:bodyPr>
          <a:lstStyle/>
          <a:p>
            <a:r>
              <a:rPr lang="en-US" sz="3200" dirty="0"/>
              <a:t>D</a:t>
            </a:r>
            <a:r>
              <a:rPr lang="x-none" sz="3200" dirty="0"/>
              <a:t>ịch vụ được coi là động lực hy vọng nhất hiện nay; nhưng đang có xu hướng giảm; khó có thể cải thiện trong quý IV và năm 2024.</a:t>
            </a:r>
          </a:p>
        </p:txBody>
      </p:sp>
      <p:graphicFrame>
        <p:nvGraphicFramePr>
          <p:cNvPr id="4" name="Content Placeholder 3">
            <a:extLst>
              <a:ext uri="{FF2B5EF4-FFF2-40B4-BE49-F238E27FC236}">
                <a16:creationId xmlns:a16="http://schemas.microsoft.com/office/drawing/2014/main" xmlns="" id="{2F45491E-6C3E-EE78-5574-1EC8588117B8}"/>
              </a:ext>
            </a:extLst>
          </p:cNvPr>
          <p:cNvGraphicFramePr>
            <a:graphicFrameLocks noGrp="1"/>
          </p:cNvGraphicFramePr>
          <p:nvPr>
            <p:ph idx="1"/>
            <p:extLst>
              <p:ext uri="{D42A27DB-BD31-4B8C-83A1-F6EECF244321}">
                <p14:modId xmlns:p14="http://schemas.microsoft.com/office/powerpoint/2010/main" val="89587108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0911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14032-1FB4-99E7-CF4A-CF9D6017D7AF}"/>
              </a:ext>
            </a:extLst>
          </p:cNvPr>
          <p:cNvSpPr>
            <a:spLocks noGrp="1"/>
          </p:cNvSpPr>
          <p:nvPr>
            <p:ph type="title"/>
          </p:nvPr>
        </p:nvSpPr>
        <p:spPr/>
        <p:txBody>
          <a:bodyPr>
            <a:normAutofit fontScale="90000"/>
          </a:bodyPr>
          <a:lstStyle/>
          <a:p>
            <a:r>
              <a:rPr lang="en-US" sz="3200" dirty="0"/>
              <a:t>K</a:t>
            </a:r>
            <a:r>
              <a:rPr lang="x-none" sz="3200" dirty="0"/>
              <a:t>hách quốc tế (lượt khách)đến Vn năm 2023 cao hơn nhiều, có thể gấp 4 lần, so với năm 2022; tuy vậy, năm 2023 không có sự gia tăng đột biến như năm 2022</a:t>
            </a:r>
          </a:p>
        </p:txBody>
      </p:sp>
      <p:graphicFrame>
        <p:nvGraphicFramePr>
          <p:cNvPr id="4" name="Content Placeholder 3">
            <a:extLst>
              <a:ext uri="{FF2B5EF4-FFF2-40B4-BE49-F238E27FC236}">
                <a16:creationId xmlns:a16="http://schemas.microsoft.com/office/drawing/2014/main" xmlns="" id="{EF7A160A-EE17-8513-4FD1-2897EF10A05D}"/>
              </a:ext>
            </a:extLst>
          </p:cNvPr>
          <p:cNvGraphicFramePr>
            <a:graphicFrameLocks noGrp="1"/>
          </p:cNvGraphicFramePr>
          <p:nvPr>
            <p:ph idx="1"/>
            <p:extLst>
              <p:ext uri="{D42A27DB-BD31-4B8C-83A1-F6EECF244321}">
                <p14:modId xmlns:p14="http://schemas.microsoft.com/office/powerpoint/2010/main" val="383428394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608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373EF-ECEF-408C-B667-3CD5BC3987F5}"/>
              </a:ext>
            </a:extLst>
          </p:cNvPr>
          <p:cNvSpPr>
            <a:spLocks noGrp="1"/>
          </p:cNvSpPr>
          <p:nvPr>
            <p:ph type="title"/>
          </p:nvPr>
        </p:nvSpPr>
        <p:spPr/>
        <p:txBody>
          <a:bodyPr>
            <a:normAutofit/>
          </a:bodyPr>
          <a:lstStyle/>
          <a:p>
            <a:r>
              <a:rPr lang="en-US" sz="2800" dirty="0"/>
              <a:t>T</a:t>
            </a:r>
            <a:r>
              <a:rPr lang="x-none" sz="2800" dirty="0"/>
              <a:t>ốc độ tăng giảm dần, không còn thay đổi lớn qua từng tháng cũng như so với cùng kỳ. </a:t>
            </a:r>
            <a:r>
              <a:rPr lang="en-US" sz="2800" dirty="0"/>
              <a:t>N</a:t>
            </a:r>
            <a:r>
              <a:rPr lang="x-none" sz="2800" dirty="0"/>
              <a:t>ếu tháng 1/2023 số khách qt đến Vn cao gấp 44 lần so với tháng 1/22; thì tháng 9 con số này chỉ là 2,3 </a:t>
            </a:r>
          </a:p>
        </p:txBody>
      </p:sp>
      <p:graphicFrame>
        <p:nvGraphicFramePr>
          <p:cNvPr id="5" name="Content Placeholder 4">
            <a:extLst>
              <a:ext uri="{FF2B5EF4-FFF2-40B4-BE49-F238E27FC236}">
                <a16:creationId xmlns:a16="http://schemas.microsoft.com/office/drawing/2014/main" xmlns="" id="{1EC4D220-8C2D-7860-4883-CBB50478EEE3}"/>
              </a:ext>
            </a:extLst>
          </p:cNvPr>
          <p:cNvGraphicFramePr>
            <a:graphicFrameLocks noGrp="1"/>
          </p:cNvGraphicFramePr>
          <p:nvPr>
            <p:ph sz="half" idx="1"/>
            <p:extLst>
              <p:ext uri="{D42A27DB-BD31-4B8C-83A1-F6EECF244321}">
                <p14:modId xmlns:p14="http://schemas.microsoft.com/office/powerpoint/2010/main" val="223720488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xmlns="" id="{AC6FEF73-27AF-EEAF-848E-3220C5DC650B}"/>
              </a:ext>
            </a:extLst>
          </p:cNvPr>
          <p:cNvGraphicFramePr>
            <a:graphicFrameLocks noGrp="1"/>
          </p:cNvGraphicFramePr>
          <p:nvPr>
            <p:ph sz="half" idx="2"/>
            <p:extLst>
              <p:ext uri="{D42A27DB-BD31-4B8C-83A1-F6EECF244321}">
                <p14:modId xmlns:p14="http://schemas.microsoft.com/office/powerpoint/2010/main" val="354440168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2576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BE48B2-40A3-5D8D-9B99-3D37CA79BC56}"/>
              </a:ext>
            </a:extLst>
          </p:cNvPr>
          <p:cNvSpPr>
            <a:spLocks noGrp="1"/>
          </p:cNvSpPr>
          <p:nvPr>
            <p:ph type="title"/>
          </p:nvPr>
        </p:nvSpPr>
        <p:spPr/>
        <p:txBody>
          <a:bodyPr>
            <a:normAutofit fontScale="90000"/>
          </a:bodyPr>
          <a:lstStyle/>
          <a:p>
            <a:r>
              <a:rPr lang="x-none" sz="2800" dirty="0"/>
              <a:t>Chỉ có đầu tư công tăng mạnh; nhưng không dẫn dắt đầu tư tư nhân như mong đợi; đầu tư khác, nhất là tư nhân trong nước tăng rất thấp, chưa có dấu hiệu cải thiện. Tình hình có lẻ không có cải thiện đáng kể năm 2024.</a:t>
            </a:r>
          </a:p>
        </p:txBody>
      </p:sp>
      <p:graphicFrame>
        <p:nvGraphicFramePr>
          <p:cNvPr id="4" name="Content Placeholder 3">
            <a:extLst>
              <a:ext uri="{FF2B5EF4-FFF2-40B4-BE49-F238E27FC236}">
                <a16:creationId xmlns:a16="http://schemas.microsoft.com/office/drawing/2014/main" xmlns="" id="{94593AD8-9FB3-2ACE-CEFE-BE8611402665}"/>
              </a:ext>
            </a:extLst>
          </p:cNvPr>
          <p:cNvGraphicFramePr>
            <a:graphicFrameLocks noGrp="1"/>
          </p:cNvGraphicFramePr>
          <p:nvPr>
            <p:ph idx="1"/>
            <p:extLst>
              <p:ext uri="{D42A27DB-BD31-4B8C-83A1-F6EECF244321}">
                <p14:modId xmlns:p14="http://schemas.microsoft.com/office/powerpoint/2010/main" val="409690416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8622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6E33A9-A4E7-81CE-6EEB-B0C6FC75E5A9}"/>
              </a:ext>
            </a:extLst>
          </p:cNvPr>
          <p:cNvSpPr>
            <a:spLocks noGrp="1"/>
          </p:cNvSpPr>
          <p:nvPr>
            <p:ph type="title"/>
          </p:nvPr>
        </p:nvSpPr>
        <p:spPr/>
        <p:txBody>
          <a:bodyPr>
            <a:normAutofit/>
          </a:bodyPr>
          <a:lstStyle/>
          <a:p>
            <a:pPr algn="just"/>
            <a:r>
              <a:rPr lang="en-US" sz="2800" dirty="0"/>
              <a:t>T</a:t>
            </a:r>
            <a:r>
              <a:rPr lang="x-none" sz="2800" dirty="0"/>
              <a:t>ăng trưởng tín dụng thấp có tính lịch sử,mặc dầu NHNN đã nới lỏng tiền tệ tối đa có thể. Tình hình có lẻ chưa có cải thiện rõ nét trong năm 2023 và cả 2024</a:t>
            </a:r>
          </a:p>
        </p:txBody>
      </p:sp>
      <p:graphicFrame>
        <p:nvGraphicFramePr>
          <p:cNvPr id="4" name="Content Placeholder 3">
            <a:extLst>
              <a:ext uri="{FF2B5EF4-FFF2-40B4-BE49-F238E27FC236}">
                <a16:creationId xmlns:a16="http://schemas.microsoft.com/office/drawing/2014/main" xmlns="" id="{2CBDB4CD-A7FC-57D8-8AA7-378F0BE5CC25}"/>
              </a:ext>
            </a:extLst>
          </p:cNvPr>
          <p:cNvGraphicFramePr>
            <a:graphicFrameLocks noGrp="1"/>
          </p:cNvGraphicFramePr>
          <p:nvPr>
            <p:ph idx="1"/>
            <p:extLst>
              <p:ext uri="{D42A27DB-BD31-4B8C-83A1-F6EECF244321}">
                <p14:modId xmlns:p14="http://schemas.microsoft.com/office/powerpoint/2010/main" val="112893521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2039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D247C-6EB8-854A-A730-D33E374C3CAA}"/>
              </a:ext>
            </a:extLst>
          </p:cNvPr>
          <p:cNvSpPr>
            <a:spLocks noGrp="1"/>
          </p:cNvSpPr>
          <p:nvPr>
            <p:ph type="title"/>
          </p:nvPr>
        </p:nvSpPr>
        <p:spPr/>
        <p:txBody>
          <a:bodyPr>
            <a:noAutofit/>
          </a:bodyPr>
          <a:lstStyle/>
          <a:p>
            <a:r>
              <a:rPr lang="en-US" sz="3200" dirty="0"/>
              <a:t>L</a:t>
            </a:r>
            <a:r>
              <a:rPr lang="x-none" sz="3200" dirty="0"/>
              <a:t>ạm phát tuy cao hơn trước, nhưng không phải là nỗi lo; không có cả lực đẩy và kéo làm nó biến động bất thường; và tiếp tục trong khả năng kiểm soát của chính phủ</a:t>
            </a:r>
          </a:p>
        </p:txBody>
      </p:sp>
      <p:graphicFrame>
        <p:nvGraphicFramePr>
          <p:cNvPr id="4" name="Content Placeholder 3">
            <a:extLst>
              <a:ext uri="{FF2B5EF4-FFF2-40B4-BE49-F238E27FC236}">
                <a16:creationId xmlns:a16="http://schemas.microsoft.com/office/drawing/2014/main" xmlns="" id="{D6C9DC10-8E37-57BB-788E-5181F7B59685}"/>
              </a:ext>
            </a:extLst>
          </p:cNvPr>
          <p:cNvGraphicFramePr>
            <a:graphicFrameLocks noGrp="1"/>
          </p:cNvGraphicFramePr>
          <p:nvPr>
            <p:ph idx="1"/>
            <p:extLst>
              <p:ext uri="{D42A27DB-BD31-4B8C-83A1-F6EECF244321}">
                <p14:modId xmlns:p14="http://schemas.microsoft.com/office/powerpoint/2010/main" val="416299599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814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9480" y="16290"/>
            <a:ext cx="10478034" cy="1490152"/>
          </a:xfrm>
          <a:prstGeom prst="rect">
            <a:avLst/>
          </a:prstGeom>
        </p:spPr>
        <p:txBody>
          <a:bodyPr vert="horz" wrap="square" lIns="0" tIns="12700" rIns="0" bIns="0" rtlCol="0">
            <a:spAutoFit/>
          </a:bodyPr>
          <a:lstStyle/>
          <a:p>
            <a:pPr marL="12700">
              <a:lnSpc>
                <a:spcPct val="100000"/>
              </a:lnSpc>
              <a:spcBef>
                <a:spcPts val="100"/>
              </a:spcBef>
            </a:pPr>
            <a:r>
              <a:rPr lang="vi-VN" sz="3200" dirty="0"/>
              <a:t>Dự báo của 4 tổ chức quốc tế, WB, OECD, IMF và UNDESA đều dự báo năm 2024 và năm 2025 còn kém hơn năm 2023; và chưa thể phục hồi lại như thời trước đại dịch.</a:t>
            </a:r>
            <a:endParaRPr sz="3200" dirty="0"/>
          </a:p>
        </p:txBody>
      </p:sp>
      <p:grpSp>
        <p:nvGrpSpPr>
          <p:cNvPr id="4" name="object 4"/>
          <p:cNvGrpSpPr/>
          <p:nvPr/>
        </p:nvGrpSpPr>
        <p:grpSpPr>
          <a:xfrm>
            <a:off x="1242060" y="2343911"/>
            <a:ext cx="8865767" cy="3280410"/>
            <a:chOff x="1242060" y="2343911"/>
            <a:chExt cx="6724015" cy="3280410"/>
          </a:xfrm>
        </p:grpSpPr>
        <p:sp>
          <p:nvSpPr>
            <p:cNvPr id="5" name="object 5"/>
            <p:cNvSpPr/>
            <p:nvPr/>
          </p:nvSpPr>
          <p:spPr>
            <a:xfrm>
              <a:off x="1242060" y="4575047"/>
              <a:ext cx="378460" cy="523240"/>
            </a:xfrm>
            <a:custGeom>
              <a:avLst/>
              <a:gdLst/>
              <a:ahLst/>
              <a:cxnLst/>
              <a:rect l="l" t="t" r="r" b="b"/>
              <a:pathLst>
                <a:path w="378459" h="523239">
                  <a:moveTo>
                    <a:pt x="0" y="522731"/>
                  </a:moveTo>
                  <a:lnTo>
                    <a:pt x="175259" y="522731"/>
                  </a:lnTo>
                </a:path>
                <a:path w="378459" h="523239">
                  <a:moveTo>
                    <a:pt x="335280" y="522731"/>
                  </a:moveTo>
                  <a:lnTo>
                    <a:pt x="377952" y="522731"/>
                  </a:lnTo>
                </a:path>
                <a:path w="378459" h="523239">
                  <a:moveTo>
                    <a:pt x="0" y="0"/>
                  </a:moveTo>
                  <a:lnTo>
                    <a:pt x="175259" y="0"/>
                  </a:lnTo>
                </a:path>
                <a:path w="378459" h="523239">
                  <a:moveTo>
                    <a:pt x="335280" y="0"/>
                  </a:moveTo>
                  <a:lnTo>
                    <a:pt x="377952" y="0"/>
                  </a:lnTo>
                </a:path>
              </a:pathLst>
            </a:custGeom>
            <a:ln w="9525">
              <a:solidFill>
                <a:srgbClr val="CFEAFD"/>
              </a:solidFill>
            </a:ln>
          </p:spPr>
          <p:txBody>
            <a:bodyPr wrap="square" lIns="0" tIns="0" rIns="0" bIns="0" rtlCol="0"/>
            <a:lstStyle/>
            <a:p>
              <a:endParaRPr/>
            </a:p>
          </p:txBody>
        </p:sp>
        <p:sp>
          <p:nvSpPr>
            <p:cNvPr id="6" name="object 6"/>
            <p:cNvSpPr/>
            <p:nvPr/>
          </p:nvSpPr>
          <p:spPr>
            <a:xfrm>
              <a:off x="1242060" y="4049934"/>
              <a:ext cx="378460" cy="5080"/>
            </a:xfrm>
            <a:custGeom>
              <a:avLst/>
              <a:gdLst/>
              <a:ahLst/>
              <a:cxnLst/>
              <a:rect l="l" t="t" r="r" b="b"/>
              <a:pathLst>
                <a:path w="378459" h="5079">
                  <a:moveTo>
                    <a:pt x="0" y="4762"/>
                  </a:moveTo>
                  <a:lnTo>
                    <a:pt x="377952" y="4762"/>
                  </a:lnTo>
                </a:path>
                <a:path w="378459" h="5079">
                  <a:moveTo>
                    <a:pt x="0" y="0"/>
                  </a:moveTo>
                  <a:lnTo>
                    <a:pt x="377952" y="0"/>
                  </a:lnTo>
                </a:path>
              </a:pathLst>
            </a:custGeom>
            <a:ln w="7810">
              <a:solidFill>
                <a:srgbClr val="CFEAFD"/>
              </a:solidFill>
            </a:ln>
          </p:spPr>
          <p:txBody>
            <a:bodyPr wrap="square" lIns="0" tIns="0" rIns="0" bIns="0" rtlCol="0"/>
            <a:lstStyle/>
            <a:p>
              <a:endParaRPr/>
            </a:p>
          </p:txBody>
        </p:sp>
        <p:sp>
          <p:nvSpPr>
            <p:cNvPr id="7" name="object 7"/>
            <p:cNvSpPr/>
            <p:nvPr/>
          </p:nvSpPr>
          <p:spPr>
            <a:xfrm>
              <a:off x="1417320" y="4050791"/>
              <a:ext cx="160020" cy="1568450"/>
            </a:xfrm>
            <a:custGeom>
              <a:avLst/>
              <a:gdLst/>
              <a:ahLst/>
              <a:cxnLst/>
              <a:rect l="l" t="t" r="r" b="b"/>
              <a:pathLst>
                <a:path w="160019" h="1568450">
                  <a:moveTo>
                    <a:pt x="160020" y="0"/>
                  </a:moveTo>
                  <a:lnTo>
                    <a:pt x="0" y="0"/>
                  </a:lnTo>
                  <a:lnTo>
                    <a:pt x="0" y="1568195"/>
                  </a:lnTo>
                  <a:lnTo>
                    <a:pt x="160020" y="1568195"/>
                  </a:lnTo>
                  <a:lnTo>
                    <a:pt x="160020" y="0"/>
                  </a:lnTo>
                  <a:close/>
                </a:path>
              </a:pathLst>
            </a:custGeom>
            <a:solidFill>
              <a:srgbClr val="0468B0"/>
            </a:solidFill>
          </p:spPr>
          <p:txBody>
            <a:bodyPr wrap="square" lIns="0" tIns="0" rIns="0" bIns="0" rtlCol="0"/>
            <a:lstStyle/>
            <a:p>
              <a:endParaRPr/>
            </a:p>
          </p:txBody>
        </p:sp>
        <p:sp>
          <p:nvSpPr>
            <p:cNvPr id="8" name="object 8"/>
            <p:cNvSpPr/>
            <p:nvPr/>
          </p:nvSpPr>
          <p:spPr>
            <a:xfrm>
              <a:off x="1780032" y="4575047"/>
              <a:ext cx="962025" cy="523240"/>
            </a:xfrm>
            <a:custGeom>
              <a:avLst/>
              <a:gdLst/>
              <a:ahLst/>
              <a:cxnLst/>
              <a:rect l="l" t="t" r="r" b="b"/>
              <a:pathLst>
                <a:path w="962025" h="523239">
                  <a:moveTo>
                    <a:pt x="0" y="522731"/>
                  </a:moveTo>
                  <a:lnTo>
                    <a:pt x="44195" y="522731"/>
                  </a:lnTo>
                </a:path>
                <a:path w="962025" h="523239">
                  <a:moveTo>
                    <a:pt x="406907" y="522731"/>
                  </a:moveTo>
                  <a:lnTo>
                    <a:pt x="757428" y="522731"/>
                  </a:lnTo>
                </a:path>
                <a:path w="962025" h="523239">
                  <a:moveTo>
                    <a:pt x="917448" y="522731"/>
                  </a:moveTo>
                  <a:lnTo>
                    <a:pt x="961644" y="522731"/>
                  </a:lnTo>
                </a:path>
                <a:path w="962025" h="523239">
                  <a:moveTo>
                    <a:pt x="406907" y="0"/>
                  </a:moveTo>
                  <a:lnTo>
                    <a:pt x="757428" y="0"/>
                  </a:lnTo>
                </a:path>
                <a:path w="962025" h="523239">
                  <a:moveTo>
                    <a:pt x="917448" y="0"/>
                  </a:moveTo>
                  <a:lnTo>
                    <a:pt x="961644" y="0"/>
                  </a:lnTo>
                </a:path>
              </a:pathLst>
            </a:custGeom>
            <a:ln w="9525">
              <a:solidFill>
                <a:srgbClr val="CFEAFD"/>
              </a:solidFill>
            </a:ln>
          </p:spPr>
          <p:txBody>
            <a:bodyPr wrap="square" lIns="0" tIns="0" rIns="0" bIns="0" rtlCol="0"/>
            <a:lstStyle/>
            <a:p>
              <a:endParaRPr/>
            </a:p>
          </p:txBody>
        </p:sp>
        <p:sp>
          <p:nvSpPr>
            <p:cNvPr id="9" name="object 9"/>
            <p:cNvSpPr/>
            <p:nvPr/>
          </p:nvSpPr>
          <p:spPr>
            <a:xfrm>
              <a:off x="2186940" y="4049934"/>
              <a:ext cx="554990" cy="5080"/>
            </a:xfrm>
            <a:custGeom>
              <a:avLst/>
              <a:gdLst/>
              <a:ahLst/>
              <a:cxnLst/>
              <a:rect l="l" t="t" r="r" b="b"/>
              <a:pathLst>
                <a:path w="554989" h="5079">
                  <a:moveTo>
                    <a:pt x="0" y="4762"/>
                  </a:moveTo>
                  <a:lnTo>
                    <a:pt x="350520" y="4762"/>
                  </a:lnTo>
                </a:path>
                <a:path w="554989" h="5079">
                  <a:moveTo>
                    <a:pt x="0" y="0"/>
                  </a:moveTo>
                  <a:lnTo>
                    <a:pt x="350520" y="0"/>
                  </a:lnTo>
                </a:path>
                <a:path w="554989" h="5079">
                  <a:moveTo>
                    <a:pt x="510540" y="4762"/>
                  </a:moveTo>
                  <a:lnTo>
                    <a:pt x="554736" y="4762"/>
                  </a:lnTo>
                </a:path>
                <a:path w="554989" h="5079">
                  <a:moveTo>
                    <a:pt x="510540" y="0"/>
                  </a:moveTo>
                  <a:lnTo>
                    <a:pt x="554736" y="0"/>
                  </a:lnTo>
                </a:path>
              </a:pathLst>
            </a:custGeom>
            <a:ln w="7810">
              <a:solidFill>
                <a:srgbClr val="CFEAFD"/>
              </a:solidFill>
            </a:ln>
          </p:spPr>
          <p:txBody>
            <a:bodyPr wrap="square" lIns="0" tIns="0" rIns="0" bIns="0" rtlCol="0"/>
            <a:lstStyle/>
            <a:p>
              <a:endParaRPr/>
            </a:p>
          </p:txBody>
        </p:sp>
        <p:sp>
          <p:nvSpPr>
            <p:cNvPr id="10" name="object 10"/>
            <p:cNvSpPr/>
            <p:nvPr/>
          </p:nvSpPr>
          <p:spPr>
            <a:xfrm>
              <a:off x="1242060" y="3009899"/>
              <a:ext cx="1499870" cy="521334"/>
            </a:xfrm>
            <a:custGeom>
              <a:avLst/>
              <a:gdLst/>
              <a:ahLst/>
              <a:cxnLst/>
              <a:rect l="l" t="t" r="r" b="b"/>
              <a:pathLst>
                <a:path w="1499870" h="521335">
                  <a:moveTo>
                    <a:pt x="0" y="521208"/>
                  </a:moveTo>
                  <a:lnTo>
                    <a:pt x="1295400" y="521208"/>
                  </a:lnTo>
                </a:path>
                <a:path w="1499870" h="521335">
                  <a:moveTo>
                    <a:pt x="1455420" y="521208"/>
                  </a:moveTo>
                  <a:lnTo>
                    <a:pt x="1499616" y="521208"/>
                  </a:lnTo>
                </a:path>
                <a:path w="1499870" h="521335">
                  <a:moveTo>
                    <a:pt x="0" y="0"/>
                  </a:moveTo>
                  <a:lnTo>
                    <a:pt x="1295400" y="0"/>
                  </a:lnTo>
                </a:path>
                <a:path w="1499870" h="521335">
                  <a:moveTo>
                    <a:pt x="1455420" y="0"/>
                  </a:moveTo>
                  <a:lnTo>
                    <a:pt x="1499616" y="0"/>
                  </a:lnTo>
                </a:path>
              </a:pathLst>
            </a:custGeom>
            <a:ln w="9525">
              <a:solidFill>
                <a:srgbClr val="CFEAFD"/>
              </a:solidFill>
            </a:ln>
          </p:spPr>
          <p:txBody>
            <a:bodyPr wrap="square" lIns="0" tIns="0" rIns="0" bIns="0" rtlCol="0"/>
            <a:lstStyle/>
            <a:p>
              <a:endParaRPr/>
            </a:p>
          </p:txBody>
        </p:sp>
        <p:sp>
          <p:nvSpPr>
            <p:cNvPr id="11" name="object 11"/>
            <p:cNvSpPr/>
            <p:nvPr/>
          </p:nvSpPr>
          <p:spPr>
            <a:xfrm>
              <a:off x="1242060" y="2484786"/>
              <a:ext cx="1499870" cy="5080"/>
            </a:xfrm>
            <a:custGeom>
              <a:avLst/>
              <a:gdLst/>
              <a:ahLst/>
              <a:cxnLst/>
              <a:rect l="l" t="t" r="r" b="b"/>
              <a:pathLst>
                <a:path w="1499870" h="5080">
                  <a:moveTo>
                    <a:pt x="0" y="4762"/>
                  </a:moveTo>
                  <a:lnTo>
                    <a:pt x="1499616" y="4762"/>
                  </a:lnTo>
                </a:path>
                <a:path w="1499870" h="5080">
                  <a:moveTo>
                    <a:pt x="0" y="0"/>
                  </a:moveTo>
                  <a:lnTo>
                    <a:pt x="1499616" y="0"/>
                  </a:lnTo>
                </a:path>
              </a:pathLst>
            </a:custGeom>
            <a:ln w="4762">
              <a:solidFill>
                <a:srgbClr val="CFEAFD"/>
              </a:solidFill>
            </a:ln>
          </p:spPr>
          <p:txBody>
            <a:bodyPr wrap="square" lIns="0" tIns="0" rIns="0" bIns="0" rtlCol="0"/>
            <a:lstStyle/>
            <a:p>
              <a:endParaRPr/>
            </a:p>
          </p:txBody>
        </p:sp>
        <p:sp>
          <p:nvSpPr>
            <p:cNvPr id="12" name="object 12"/>
            <p:cNvSpPr/>
            <p:nvPr/>
          </p:nvSpPr>
          <p:spPr>
            <a:xfrm>
              <a:off x="2537460" y="2487167"/>
              <a:ext cx="160020" cy="3131820"/>
            </a:xfrm>
            <a:custGeom>
              <a:avLst/>
              <a:gdLst/>
              <a:ahLst/>
              <a:cxnLst/>
              <a:rect l="l" t="t" r="r" b="b"/>
              <a:pathLst>
                <a:path w="160019" h="3131820">
                  <a:moveTo>
                    <a:pt x="160019" y="0"/>
                  </a:moveTo>
                  <a:lnTo>
                    <a:pt x="0" y="0"/>
                  </a:lnTo>
                  <a:lnTo>
                    <a:pt x="0" y="3131820"/>
                  </a:lnTo>
                  <a:lnTo>
                    <a:pt x="160019" y="3131820"/>
                  </a:lnTo>
                  <a:lnTo>
                    <a:pt x="160019" y="0"/>
                  </a:lnTo>
                  <a:close/>
                </a:path>
              </a:pathLst>
            </a:custGeom>
            <a:solidFill>
              <a:srgbClr val="0468B0"/>
            </a:solidFill>
          </p:spPr>
          <p:txBody>
            <a:bodyPr wrap="square" lIns="0" tIns="0" rIns="0" bIns="0" rtlCol="0"/>
            <a:lstStyle/>
            <a:p>
              <a:endParaRPr/>
            </a:p>
          </p:txBody>
        </p:sp>
        <p:sp>
          <p:nvSpPr>
            <p:cNvPr id="13" name="object 13"/>
            <p:cNvSpPr/>
            <p:nvPr/>
          </p:nvSpPr>
          <p:spPr>
            <a:xfrm>
              <a:off x="1780032" y="4575047"/>
              <a:ext cx="44450" cy="0"/>
            </a:xfrm>
            <a:custGeom>
              <a:avLst/>
              <a:gdLst/>
              <a:ahLst/>
              <a:cxnLst/>
              <a:rect l="l" t="t" r="r" b="b"/>
              <a:pathLst>
                <a:path w="44450">
                  <a:moveTo>
                    <a:pt x="0" y="0"/>
                  </a:moveTo>
                  <a:lnTo>
                    <a:pt x="44195" y="0"/>
                  </a:lnTo>
                </a:path>
              </a:pathLst>
            </a:custGeom>
            <a:ln w="9525">
              <a:solidFill>
                <a:srgbClr val="CFEAFD"/>
              </a:solidFill>
            </a:ln>
          </p:spPr>
          <p:txBody>
            <a:bodyPr wrap="square" lIns="0" tIns="0" rIns="0" bIns="0" rtlCol="0"/>
            <a:lstStyle/>
            <a:p>
              <a:endParaRPr/>
            </a:p>
          </p:txBody>
        </p:sp>
        <p:sp>
          <p:nvSpPr>
            <p:cNvPr id="14" name="object 14"/>
            <p:cNvSpPr/>
            <p:nvPr/>
          </p:nvSpPr>
          <p:spPr>
            <a:xfrm>
              <a:off x="1780032" y="4049934"/>
              <a:ext cx="44450" cy="5080"/>
            </a:xfrm>
            <a:custGeom>
              <a:avLst/>
              <a:gdLst/>
              <a:ahLst/>
              <a:cxnLst/>
              <a:rect l="l" t="t" r="r" b="b"/>
              <a:pathLst>
                <a:path w="44450" h="5079">
                  <a:moveTo>
                    <a:pt x="0" y="4762"/>
                  </a:moveTo>
                  <a:lnTo>
                    <a:pt x="44195" y="4762"/>
                  </a:lnTo>
                </a:path>
                <a:path w="44450" h="5079">
                  <a:moveTo>
                    <a:pt x="0" y="0"/>
                  </a:moveTo>
                  <a:lnTo>
                    <a:pt x="44195" y="0"/>
                  </a:lnTo>
                </a:path>
              </a:pathLst>
            </a:custGeom>
            <a:ln w="7810">
              <a:solidFill>
                <a:srgbClr val="CFEAFD"/>
              </a:solidFill>
            </a:ln>
          </p:spPr>
          <p:txBody>
            <a:bodyPr wrap="square" lIns="0" tIns="0" rIns="0" bIns="0" rtlCol="0"/>
            <a:lstStyle/>
            <a:p>
              <a:endParaRPr/>
            </a:p>
          </p:txBody>
        </p:sp>
        <p:sp>
          <p:nvSpPr>
            <p:cNvPr id="15" name="object 15"/>
            <p:cNvSpPr/>
            <p:nvPr/>
          </p:nvSpPr>
          <p:spPr>
            <a:xfrm>
              <a:off x="1620012" y="3854195"/>
              <a:ext cx="160020" cy="1765300"/>
            </a:xfrm>
            <a:custGeom>
              <a:avLst/>
              <a:gdLst/>
              <a:ahLst/>
              <a:cxnLst/>
              <a:rect l="l" t="t" r="r" b="b"/>
              <a:pathLst>
                <a:path w="160019" h="1765300">
                  <a:moveTo>
                    <a:pt x="160019" y="0"/>
                  </a:moveTo>
                  <a:lnTo>
                    <a:pt x="0" y="0"/>
                  </a:lnTo>
                  <a:lnTo>
                    <a:pt x="0" y="1764791"/>
                  </a:lnTo>
                  <a:lnTo>
                    <a:pt x="160019" y="1764791"/>
                  </a:lnTo>
                  <a:lnTo>
                    <a:pt x="160019" y="0"/>
                  </a:lnTo>
                  <a:close/>
                </a:path>
              </a:pathLst>
            </a:custGeom>
            <a:solidFill>
              <a:srgbClr val="EC7C30"/>
            </a:solidFill>
          </p:spPr>
          <p:txBody>
            <a:bodyPr wrap="square" lIns="0" tIns="0" rIns="0" bIns="0" rtlCol="0"/>
            <a:lstStyle/>
            <a:p>
              <a:endParaRPr/>
            </a:p>
          </p:txBody>
        </p:sp>
        <p:sp>
          <p:nvSpPr>
            <p:cNvPr id="16" name="object 16"/>
            <p:cNvSpPr/>
            <p:nvPr/>
          </p:nvSpPr>
          <p:spPr>
            <a:xfrm>
              <a:off x="2901695" y="4575047"/>
              <a:ext cx="43180" cy="523240"/>
            </a:xfrm>
            <a:custGeom>
              <a:avLst/>
              <a:gdLst/>
              <a:ahLst/>
              <a:cxnLst/>
              <a:rect l="l" t="t" r="r" b="b"/>
              <a:pathLst>
                <a:path w="43180" h="523239">
                  <a:moveTo>
                    <a:pt x="0" y="522731"/>
                  </a:moveTo>
                  <a:lnTo>
                    <a:pt x="42672" y="522731"/>
                  </a:lnTo>
                </a:path>
                <a:path w="43180" h="523239">
                  <a:moveTo>
                    <a:pt x="0" y="0"/>
                  </a:moveTo>
                  <a:lnTo>
                    <a:pt x="42672" y="0"/>
                  </a:lnTo>
                </a:path>
              </a:pathLst>
            </a:custGeom>
            <a:ln w="9525">
              <a:solidFill>
                <a:srgbClr val="CFEAFD"/>
              </a:solidFill>
            </a:ln>
          </p:spPr>
          <p:txBody>
            <a:bodyPr wrap="square" lIns="0" tIns="0" rIns="0" bIns="0" rtlCol="0"/>
            <a:lstStyle/>
            <a:p>
              <a:endParaRPr/>
            </a:p>
          </p:txBody>
        </p:sp>
        <p:sp>
          <p:nvSpPr>
            <p:cNvPr id="17" name="object 17"/>
            <p:cNvSpPr/>
            <p:nvPr/>
          </p:nvSpPr>
          <p:spPr>
            <a:xfrm>
              <a:off x="2901695" y="4049934"/>
              <a:ext cx="43180" cy="5080"/>
            </a:xfrm>
            <a:custGeom>
              <a:avLst/>
              <a:gdLst/>
              <a:ahLst/>
              <a:cxnLst/>
              <a:rect l="l" t="t" r="r" b="b"/>
              <a:pathLst>
                <a:path w="43180" h="5079">
                  <a:moveTo>
                    <a:pt x="0" y="4762"/>
                  </a:moveTo>
                  <a:lnTo>
                    <a:pt x="42672" y="4762"/>
                  </a:lnTo>
                </a:path>
                <a:path w="43180" h="5079">
                  <a:moveTo>
                    <a:pt x="0" y="0"/>
                  </a:moveTo>
                  <a:lnTo>
                    <a:pt x="42672" y="0"/>
                  </a:lnTo>
                </a:path>
              </a:pathLst>
            </a:custGeom>
            <a:ln w="7810">
              <a:solidFill>
                <a:srgbClr val="CFEAFD"/>
              </a:solidFill>
            </a:ln>
          </p:spPr>
          <p:txBody>
            <a:bodyPr wrap="square" lIns="0" tIns="0" rIns="0" bIns="0" rtlCol="0"/>
            <a:lstStyle/>
            <a:p>
              <a:endParaRPr/>
            </a:p>
          </p:txBody>
        </p:sp>
        <p:sp>
          <p:nvSpPr>
            <p:cNvPr id="18" name="object 18"/>
            <p:cNvSpPr/>
            <p:nvPr/>
          </p:nvSpPr>
          <p:spPr>
            <a:xfrm>
              <a:off x="2901695" y="3009899"/>
              <a:ext cx="43180" cy="521334"/>
            </a:xfrm>
            <a:custGeom>
              <a:avLst/>
              <a:gdLst/>
              <a:ahLst/>
              <a:cxnLst/>
              <a:rect l="l" t="t" r="r" b="b"/>
              <a:pathLst>
                <a:path w="43180" h="521335">
                  <a:moveTo>
                    <a:pt x="0" y="521208"/>
                  </a:moveTo>
                  <a:lnTo>
                    <a:pt x="42672" y="521208"/>
                  </a:lnTo>
                </a:path>
                <a:path w="43180" h="521335">
                  <a:moveTo>
                    <a:pt x="0" y="0"/>
                  </a:moveTo>
                  <a:lnTo>
                    <a:pt x="42672" y="0"/>
                  </a:lnTo>
                </a:path>
              </a:pathLst>
            </a:custGeom>
            <a:ln w="9525">
              <a:solidFill>
                <a:srgbClr val="CFEAFD"/>
              </a:solidFill>
            </a:ln>
          </p:spPr>
          <p:txBody>
            <a:bodyPr wrap="square" lIns="0" tIns="0" rIns="0" bIns="0" rtlCol="0"/>
            <a:lstStyle/>
            <a:p>
              <a:endParaRPr/>
            </a:p>
          </p:txBody>
        </p:sp>
        <p:sp>
          <p:nvSpPr>
            <p:cNvPr id="19" name="object 19"/>
            <p:cNvSpPr/>
            <p:nvPr/>
          </p:nvSpPr>
          <p:spPr>
            <a:xfrm>
              <a:off x="2901695" y="2484786"/>
              <a:ext cx="43180" cy="5080"/>
            </a:xfrm>
            <a:custGeom>
              <a:avLst/>
              <a:gdLst/>
              <a:ahLst/>
              <a:cxnLst/>
              <a:rect l="l" t="t" r="r" b="b"/>
              <a:pathLst>
                <a:path w="43180" h="5080">
                  <a:moveTo>
                    <a:pt x="0" y="4762"/>
                  </a:moveTo>
                  <a:lnTo>
                    <a:pt x="42672" y="4762"/>
                  </a:lnTo>
                </a:path>
                <a:path w="43180" h="5080">
                  <a:moveTo>
                    <a:pt x="0" y="0"/>
                  </a:moveTo>
                  <a:lnTo>
                    <a:pt x="42672" y="0"/>
                  </a:lnTo>
                </a:path>
              </a:pathLst>
            </a:custGeom>
            <a:ln w="4762">
              <a:solidFill>
                <a:srgbClr val="CFEAFD"/>
              </a:solidFill>
            </a:ln>
          </p:spPr>
          <p:txBody>
            <a:bodyPr wrap="square" lIns="0" tIns="0" rIns="0" bIns="0" rtlCol="0"/>
            <a:lstStyle/>
            <a:p>
              <a:endParaRPr/>
            </a:p>
          </p:txBody>
        </p:sp>
        <p:sp>
          <p:nvSpPr>
            <p:cNvPr id="20" name="object 20"/>
            <p:cNvSpPr/>
            <p:nvPr/>
          </p:nvSpPr>
          <p:spPr>
            <a:xfrm>
              <a:off x="2741676" y="2435351"/>
              <a:ext cx="160020" cy="3183890"/>
            </a:xfrm>
            <a:custGeom>
              <a:avLst/>
              <a:gdLst/>
              <a:ahLst/>
              <a:cxnLst/>
              <a:rect l="l" t="t" r="r" b="b"/>
              <a:pathLst>
                <a:path w="160019" h="3183890">
                  <a:moveTo>
                    <a:pt x="160019" y="0"/>
                  </a:moveTo>
                  <a:lnTo>
                    <a:pt x="0" y="0"/>
                  </a:lnTo>
                  <a:lnTo>
                    <a:pt x="0" y="3183636"/>
                  </a:lnTo>
                  <a:lnTo>
                    <a:pt x="160019" y="3183636"/>
                  </a:lnTo>
                  <a:lnTo>
                    <a:pt x="160019" y="0"/>
                  </a:lnTo>
                  <a:close/>
                </a:path>
              </a:pathLst>
            </a:custGeom>
            <a:solidFill>
              <a:srgbClr val="EC7C30"/>
            </a:solidFill>
          </p:spPr>
          <p:txBody>
            <a:bodyPr wrap="square" lIns="0" tIns="0" rIns="0" bIns="0" rtlCol="0"/>
            <a:lstStyle/>
            <a:p>
              <a:endParaRPr/>
            </a:p>
          </p:txBody>
        </p:sp>
        <p:sp>
          <p:nvSpPr>
            <p:cNvPr id="21" name="object 21"/>
            <p:cNvSpPr/>
            <p:nvPr/>
          </p:nvSpPr>
          <p:spPr>
            <a:xfrm>
              <a:off x="1984248" y="4575047"/>
              <a:ext cx="43180" cy="523240"/>
            </a:xfrm>
            <a:custGeom>
              <a:avLst/>
              <a:gdLst/>
              <a:ahLst/>
              <a:cxnLst/>
              <a:rect l="l" t="t" r="r" b="b"/>
              <a:pathLst>
                <a:path w="43180" h="523239">
                  <a:moveTo>
                    <a:pt x="0" y="522731"/>
                  </a:moveTo>
                  <a:lnTo>
                    <a:pt x="42671" y="522731"/>
                  </a:lnTo>
                </a:path>
                <a:path w="43180" h="523239">
                  <a:moveTo>
                    <a:pt x="0" y="0"/>
                  </a:moveTo>
                  <a:lnTo>
                    <a:pt x="42671" y="0"/>
                  </a:lnTo>
                </a:path>
              </a:pathLst>
            </a:custGeom>
            <a:ln w="9525">
              <a:solidFill>
                <a:srgbClr val="CFEAFD"/>
              </a:solidFill>
            </a:ln>
          </p:spPr>
          <p:txBody>
            <a:bodyPr wrap="square" lIns="0" tIns="0" rIns="0" bIns="0" rtlCol="0"/>
            <a:lstStyle/>
            <a:p>
              <a:endParaRPr/>
            </a:p>
          </p:txBody>
        </p:sp>
        <p:sp>
          <p:nvSpPr>
            <p:cNvPr id="22" name="object 22"/>
            <p:cNvSpPr/>
            <p:nvPr/>
          </p:nvSpPr>
          <p:spPr>
            <a:xfrm>
              <a:off x="1984248" y="4049934"/>
              <a:ext cx="43180" cy="5080"/>
            </a:xfrm>
            <a:custGeom>
              <a:avLst/>
              <a:gdLst/>
              <a:ahLst/>
              <a:cxnLst/>
              <a:rect l="l" t="t" r="r" b="b"/>
              <a:pathLst>
                <a:path w="43180" h="5079">
                  <a:moveTo>
                    <a:pt x="0" y="4762"/>
                  </a:moveTo>
                  <a:lnTo>
                    <a:pt x="42671" y="4762"/>
                  </a:lnTo>
                </a:path>
                <a:path w="43180" h="5079">
                  <a:moveTo>
                    <a:pt x="0" y="0"/>
                  </a:moveTo>
                  <a:lnTo>
                    <a:pt x="42671" y="0"/>
                  </a:lnTo>
                </a:path>
              </a:pathLst>
            </a:custGeom>
            <a:ln w="7810">
              <a:solidFill>
                <a:srgbClr val="CFEAFD"/>
              </a:solidFill>
            </a:ln>
          </p:spPr>
          <p:txBody>
            <a:bodyPr wrap="square" lIns="0" tIns="0" rIns="0" bIns="0" rtlCol="0"/>
            <a:lstStyle/>
            <a:p>
              <a:endParaRPr/>
            </a:p>
          </p:txBody>
        </p:sp>
        <p:sp>
          <p:nvSpPr>
            <p:cNvPr id="23" name="object 23"/>
            <p:cNvSpPr/>
            <p:nvPr/>
          </p:nvSpPr>
          <p:spPr>
            <a:xfrm>
              <a:off x="1824228" y="3840479"/>
              <a:ext cx="160020" cy="1778635"/>
            </a:xfrm>
            <a:custGeom>
              <a:avLst/>
              <a:gdLst/>
              <a:ahLst/>
              <a:cxnLst/>
              <a:rect l="l" t="t" r="r" b="b"/>
              <a:pathLst>
                <a:path w="160019" h="1778635">
                  <a:moveTo>
                    <a:pt x="160020" y="0"/>
                  </a:moveTo>
                  <a:lnTo>
                    <a:pt x="0" y="0"/>
                  </a:lnTo>
                  <a:lnTo>
                    <a:pt x="0" y="1778508"/>
                  </a:lnTo>
                  <a:lnTo>
                    <a:pt x="160020" y="1778508"/>
                  </a:lnTo>
                  <a:lnTo>
                    <a:pt x="160020" y="0"/>
                  </a:lnTo>
                  <a:close/>
                </a:path>
              </a:pathLst>
            </a:custGeom>
            <a:solidFill>
              <a:srgbClr val="A4A4A4"/>
            </a:solidFill>
          </p:spPr>
          <p:txBody>
            <a:bodyPr wrap="square" lIns="0" tIns="0" rIns="0" bIns="0" rtlCol="0"/>
            <a:lstStyle/>
            <a:p>
              <a:endParaRPr/>
            </a:p>
          </p:txBody>
        </p:sp>
        <p:sp>
          <p:nvSpPr>
            <p:cNvPr id="24" name="object 24"/>
            <p:cNvSpPr/>
            <p:nvPr/>
          </p:nvSpPr>
          <p:spPr>
            <a:xfrm>
              <a:off x="3104388" y="4575047"/>
              <a:ext cx="43180" cy="523240"/>
            </a:xfrm>
            <a:custGeom>
              <a:avLst/>
              <a:gdLst/>
              <a:ahLst/>
              <a:cxnLst/>
              <a:rect l="l" t="t" r="r" b="b"/>
              <a:pathLst>
                <a:path w="43180" h="523239">
                  <a:moveTo>
                    <a:pt x="0" y="522731"/>
                  </a:moveTo>
                  <a:lnTo>
                    <a:pt x="42672" y="522731"/>
                  </a:lnTo>
                </a:path>
                <a:path w="43180" h="523239">
                  <a:moveTo>
                    <a:pt x="0" y="0"/>
                  </a:moveTo>
                  <a:lnTo>
                    <a:pt x="42672" y="0"/>
                  </a:lnTo>
                </a:path>
              </a:pathLst>
            </a:custGeom>
            <a:ln w="9525">
              <a:solidFill>
                <a:srgbClr val="CFEAFD"/>
              </a:solidFill>
            </a:ln>
          </p:spPr>
          <p:txBody>
            <a:bodyPr wrap="square" lIns="0" tIns="0" rIns="0" bIns="0" rtlCol="0"/>
            <a:lstStyle/>
            <a:p>
              <a:endParaRPr/>
            </a:p>
          </p:txBody>
        </p:sp>
        <p:sp>
          <p:nvSpPr>
            <p:cNvPr id="25" name="object 25"/>
            <p:cNvSpPr/>
            <p:nvPr/>
          </p:nvSpPr>
          <p:spPr>
            <a:xfrm>
              <a:off x="3104388" y="4049934"/>
              <a:ext cx="43180" cy="5080"/>
            </a:xfrm>
            <a:custGeom>
              <a:avLst/>
              <a:gdLst/>
              <a:ahLst/>
              <a:cxnLst/>
              <a:rect l="l" t="t" r="r" b="b"/>
              <a:pathLst>
                <a:path w="43180" h="5079">
                  <a:moveTo>
                    <a:pt x="0" y="4762"/>
                  </a:moveTo>
                  <a:lnTo>
                    <a:pt x="42672" y="4762"/>
                  </a:lnTo>
                </a:path>
                <a:path w="43180" h="5079">
                  <a:moveTo>
                    <a:pt x="0" y="0"/>
                  </a:moveTo>
                  <a:lnTo>
                    <a:pt x="42672" y="0"/>
                  </a:lnTo>
                </a:path>
              </a:pathLst>
            </a:custGeom>
            <a:ln w="7810">
              <a:solidFill>
                <a:srgbClr val="CFEAFD"/>
              </a:solidFill>
            </a:ln>
          </p:spPr>
          <p:txBody>
            <a:bodyPr wrap="square" lIns="0" tIns="0" rIns="0" bIns="0" rtlCol="0"/>
            <a:lstStyle/>
            <a:p>
              <a:endParaRPr/>
            </a:p>
          </p:txBody>
        </p:sp>
        <p:sp>
          <p:nvSpPr>
            <p:cNvPr id="26" name="object 26"/>
            <p:cNvSpPr/>
            <p:nvPr/>
          </p:nvSpPr>
          <p:spPr>
            <a:xfrm>
              <a:off x="3104388" y="3009899"/>
              <a:ext cx="43180" cy="521334"/>
            </a:xfrm>
            <a:custGeom>
              <a:avLst/>
              <a:gdLst/>
              <a:ahLst/>
              <a:cxnLst/>
              <a:rect l="l" t="t" r="r" b="b"/>
              <a:pathLst>
                <a:path w="43180" h="521335">
                  <a:moveTo>
                    <a:pt x="0" y="521208"/>
                  </a:moveTo>
                  <a:lnTo>
                    <a:pt x="42672" y="521208"/>
                  </a:lnTo>
                </a:path>
                <a:path w="43180" h="521335">
                  <a:moveTo>
                    <a:pt x="0" y="0"/>
                  </a:moveTo>
                  <a:lnTo>
                    <a:pt x="42672" y="0"/>
                  </a:lnTo>
                </a:path>
              </a:pathLst>
            </a:custGeom>
            <a:ln w="9525">
              <a:solidFill>
                <a:srgbClr val="CFEAFD"/>
              </a:solidFill>
            </a:ln>
          </p:spPr>
          <p:txBody>
            <a:bodyPr wrap="square" lIns="0" tIns="0" rIns="0" bIns="0" rtlCol="0"/>
            <a:lstStyle/>
            <a:p>
              <a:endParaRPr/>
            </a:p>
          </p:txBody>
        </p:sp>
        <p:sp>
          <p:nvSpPr>
            <p:cNvPr id="27" name="object 27"/>
            <p:cNvSpPr/>
            <p:nvPr/>
          </p:nvSpPr>
          <p:spPr>
            <a:xfrm>
              <a:off x="3104388" y="2484786"/>
              <a:ext cx="43180" cy="5080"/>
            </a:xfrm>
            <a:custGeom>
              <a:avLst/>
              <a:gdLst/>
              <a:ahLst/>
              <a:cxnLst/>
              <a:rect l="l" t="t" r="r" b="b"/>
              <a:pathLst>
                <a:path w="43180" h="5080">
                  <a:moveTo>
                    <a:pt x="0" y="4762"/>
                  </a:moveTo>
                  <a:lnTo>
                    <a:pt x="42672" y="4762"/>
                  </a:lnTo>
                </a:path>
                <a:path w="43180" h="5080">
                  <a:moveTo>
                    <a:pt x="0" y="0"/>
                  </a:moveTo>
                  <a:lnTo>
                    <a:pt x="42672" y="0"/>
                  </a:lnTo>
                </a:path>
              </a:pathLst>
            </a:custGeom>
            <a:ln w="4762">
              <a:solidFill>
                <a:srgbClr val="CFEAFD"/>
              </a:solidFill>
            </a:ln>
          </p:spPr>
          <p:txBody>
            <a:bodyPr wrap="square" lIns="0" tIns="0" rIns="0" bIns="0" rtlCol="0"/>
            <a:lstStyle/>
            <a:p>
              <a:endParaRPr/>
            </a:p>
          </p:txBody>
        </p:sp>
        <p:sp>
          <p:nvSpPr>
            <p:cNvPr id="28" name="object 28"/>
            <p:cNvSpPr/>
            <p:nvPr/>
          </p:nvSpPr>
          <p:spPr>
            <a:xfrm>
              <a:off x="2944367" y="2343911"/>
              <a:ext cx="160020" cy="3275329"/>
            </a:xfrm>
            <a:custGeom>
              <a:avLst/>
              <a:gdLst/>
              <a:ahLst/>
              <a:cxnLst/>
              <a:rect l="l" t="t" r="r" b="b"/>
              <a:pathLst>
                <a:path w="160019" h="3275329">
                  <a:moveTo>
                    <a:pt x="160019" y="0"/>
                  </a:moveTo>
                  <a:lnTo>
                    <a:pt x="0" y="0"/>
                  </a:lnTo>
                  <a:lnTo>
                    <a:pt x="0" y="3275076"/>
                  </a:lnTo>
                  <a:lnTo>
                    <a:pt x="160019" y="3275076"/>
                  </a:lnTo>
                  <a:lnTo>
                    <a:pt x="160019" y="0"/>
                  </a:lnTo>
                  <a:close/>
                </a:path>
              </a:pathLst>
            </a:custGeom>
            <a:solidFill>
              <a:srgbClr val="A4A4A4"/>
            </a:solidFill>
          </p:spPr>
          <p:txBody>
            <a:bodyPr wrap="square" lIns="0" tIns="0" rIns="0" bIns="0" rtlCol="0"/>
            <a:lstStyle/>
            <a:p>
              <a:endParaRPr/>
            </a:p>
          </p:txBody>
        </p:sp>
        <p:sp>
          <p:nvSpPr>
            <p:cNvPr id="29" name="object 29"/>
            <p:cNvSpPr/>
            <p:nvPr/>
          </p:nvSpPr>
          <p:spPr>
            <a:xfrm>
              <a:off x="2026920" y="3845051"/>
              <a:ext cx="160020" cy="1774189"/>
            </a:xfrm>
            <a:custGeom>
              <a:avLst/>
              <a:gdLst/>
              <a:ahLst/>
              <a:cxnLst/>
              <a:rect l="l" t="t" r="r" b="b"/>
              <a:pathLst>
                <a:path w="160019" h="1774189">
                  <a:moveTo>
                    <a:pt x="160019" y="0"/>
                  </a:moveTo>
                  <a:lnTo>
                    <a:pt x="0" y="0"/>
                  </a:lnTo>
                  <a:lnTo>
                    <a:pt x="0" y="1773936"/>
                  </a:lnTo>
                  <a:lnTo>
                    <a:pt x="160019" y="1773936"/>
                  </a:lnTo>
                  <a:lnTo>
                    <a:pt x="160019" y="0"/>
                  </a:lnTo>
                  <a:close/>
                </a:path>
              </a:pathLst>
            </a:custGeom>
            <a:solidFill>
              <a:srgbClr val="FFC000"/>
            </a:solidFill>
          </p:spPr>
          <p:txBody>
            <a:bodyPr wrap="square" lIns="0" tIns="0" rIns="0" bIns="0" rtlCol="0"/>
            <a:lstStyle/>
            <a:p>
              <a:endParaRPr/>
            </a:p>
          </p:txBody>
        </p:sp>
        <p:sp>
          <p:nvSpPr>
            <p:cNvPr id="30" name="object 30"/>
            <p:cNvSpPr/>
            <p:nvPr/>
          </p:nvSpPr>
          <p:spPr>
            <a:xfrm>
              <a:off x="3307080" y="4575047"/>
              <a:ext cx="554990" cy="523240"/>
            </a:xfrm>
            <a:custGeom>
              <a:avLst/>
              <a:gdLst/>
              <a:ahLst/>
              <a:cxnLst/>
              <a:rect l="l" t="t" r="r" b="b"/>
              <a:pathLst>
                <a:path w="554989" h="523239">
                  <a:moveTo>
                    <a:pt x="0" y="522731"/>
                  </a:moveTo>
                  <a:lnTo>
                    <a:pt x="352044" y="522731"/>
                  </a:lnTo>
                </a:path>
                <a:path w="554989" h="523239">
                  <a:moveTo>
                    <a:pt x="512064" y="522731"/>
                  </a:moveTo>
                  <a:lnTo>
                    <a:pt x="554736" y="522731"/>
                  </a:lnTo>
                </a:path>
                <a:path w="554989" h="523239">
                  <a:moveTo>
                    <a:pt x="0" y="0"/>
                  </a:moveTo>
                  <a:lnTo>
                    <a:pt x="352044" y="0"/>
                  </a:lnTo>
                </a:path>
                <a:path w="554989" h="523239">
                  <a:moveTo>
                    <a:pt x="512064" y="0"/>
                  </a:moveTo>
                  <a:lnTo>
                    <a:pt x="554736" y="0"/>
                  </a:lnTo>
                </a:path>
              </a:pathLst>
            </a:custGeom>
            <a:ln w="9525">
              <a:solidFill>
                <a:srgbClr val="CFEAFD"/>
              </a:solidFill>
            </a:ln>
          </p:spPr>
          <p:txBody>
            <a:bodyPr wrap="square" lIns="0" tIns="0" rIns="0" bIns="0" rtlCol="0"/>
            <a:lstStyle/>
            <a:p>
              <a:endParaRPr/>
            </a:p>
          </p:txBody>
        </p:sp>
        <p:sp>
          <p:nvSpPr>
            <p:cNvPr id="31" name="object 31"/>
            <p:cNvSpPr/>
            <p:nvPr/>
          </p:nvSpPr>
          <p:spPr>
            <a:xfrm>
              <a:off x="3307080" y="4049934"/>
              <a:ext cx="352425" cy="5080"/>
            </a:xfrm>
            <a:custGeom>
              <a:avLst/>
              <a:gdLst/>
              <a:ahLst/>
              <a:cxnLst/>
              <a:rect l="l" t="t" r="r" b="b"/>
              <a:pathLst>
                <a:path w="352425" h="5079">
                  <a:moveTo>
                    <a:pt x="0" y="4762"/>
                  </a:moveTo>
                  <a:lnTo>
                    <a:pt x="352044" y="4762"/>
                  </a:lnTo>
                </a:path>
                <a:path w="352425" h="5079">
                  <a:moveTo>
                    <a:pt x="0" y="0"/>
                  </a:moveTo>
                  <a:lnTo>
                    <a:pt x="352044" y="0"/>
                  </a:lnTo>
                </a:path>
              </a:pathLst>
            </a:custGeom>
            <a:ln w="7810">
              <a:solidFill>
                <a:srgbClr val="CFEAFD"/>
              </a:solidFill>
            </a:ln>
          </p:spPr>
          <p:txBody>
            <a:bodyPr wrap="square" lIns="0" tIns="0" rIns="0" bIns="0" rtlCol="0"/>
            <a:lstStyle/>
            <a:p>
              <a:endParaRPr/>
            </a:p>
          </p:txBody>
        </p:sp>
        <p:sp>
          <p:nvSpPr>
            <p:cNvPr id="32" name="object 32"/>
            <p:cNvSpPr/>
            <p:nvPr/>
          </p:nvSpPr>
          <p:spPr>
            <a:xfrm>
              <a:off x="3819144" y="4052316"/>
              <a:ext cx="43180" cy="4445"/>
            </a:xfrm>
            <a:custGeom>
              <a:avLst/>
              <a:gdLst/>
              <a:ahLst/>
              <a:cxnLst/>
              <a:rect l="l" t="t" r="r" b="b"/>
              <a:pathLst>
                <a:path w="43179" h="4445">
                  <a:moveTo>
                    <a:pt x="0" y="3905"/>
                  </a:moveTo>
                  <a:lnTo>
                    <a:pt x="42671" y="3905"/>
                  </a:lnTo>
                </a:path>
                <a:path w="43179" h="4445">
                  <a:moveTo>
                    <a:pt x="0" y="0"/>
                  </a:moveTo>
                  <a:lnTo>
                    <a:pt x="42671" y="0"/>
                  </a:lnTo>
                </a:path>
              </a:pathLst>
            </a:custGeom>
            <a:ln w="4762">
              <a:solidFill>
                <a:srgbClr val="CFEAFD"/>
              </a:solidFill>
            </a:ln>
          </p:spPr>
          <p:txBody>
            <a:bodyPr wrap="square" lIns="0" tIns="0" rIns="0" bIns="0" rtlCol="0"/>
            <a:lstStyle/>
            <a:p>
              <a:endParaRPr/>
            </a:p>
          </p:txBody>
        </p:sp>
        <p:sp>
          <p:nvSpPr>
            <p:cNvPr id="33" name="object 33"/>
            <p:cNvSpPr/>
            <p:nvPr/>
          </p:nvSpPr>
          <p:spPr>
            <a:xfrm>
              <a:off x="3819144" y="4049934"/>
              <a:ext cx="43180" cy="0"/>
            </a:xfrm>
            <a:custGeom>
              <a:avLst/>
              <a:gdLst/>
              <a:ahLst/>
              <a:cxnLst/>
              <a:rect l="l" t="t" r="r" b="b"/>
              <a:pathLst>
                <a:path w="43179">
                  <a:moveTo>
                    <a:pt x="0" y="0"/>
                  </a:moveTo>
                  <a:lnTo>
                    <a:pt x="42671" y="0"/>
                  </a:lnTo>
                </a:path>
              </a:pathLst>
            </a:custGeom>
            <a:ln w="7810">
              <a:solidFill>
                <a:srgbClr val="CFEAFD"/>
              </a:solidFill>
            </a:ln>
          </p:spPr>
          <p:txBody>
            <a:bodyPr wrap="square" lIns="0" tIns="0" rIns="0" bIns="0" rtlCol="0"/>
            <a:lstStyle/>
            <a:p>
              <a:endParaRPr/>
            </a:p>
          </p:txBody>
        </p:sp>
        <p:sp>
          <p:nvSpPr>
            <p:cNvPr id="34" name="object 34"/>
            <p:cNvSpPr/>
            <p:nvPr/>
          </p:nvSpPr>
          <p:spPr>
            <a:xfrm>
              <a:off x="3659124" y="4000500"/>
              <a:ext cx="160020" cy="1618615"/>
            </a:xfrm>
            <a:custGeom>
              <a:avLst/>
              <a:gdLst/>
              <a:ahLst/>
              <a:cxnLst/>
              <a:rect l="l" t="t" r="r" b="b"/>
              <a:pathLst>
                <a:path w="160020" h="1618614">
                  <a:moveTo>
                    <a:pt x="160020" y="0"/>
                  </a:moveTo>
                  <a:lnTo>
                    <a:pt x="0" y="0"/>
                  </a:lnTo>
                  <a:lnTo>
                    <a:pt x="0" y="1618488"/>
                  </a:lnTo>
                  <a:lnTo>
                    <a:pt x="160020" y="1618488"/>
                  </a:lnTo>
                  <a:lnTo>
                    <a:pt x="160020" y="0"/>
                  </a:lnTo>
                  <a:close/>
                </a:path>
              </a:pathLst>
            </a:custGeom>
            <a:solidFill>
              <a:srgbClr val="0468B0"/>
            </a:solidFill>
          </p:spPr>
          <p:txBody>
            <a:bodyPr wrap="square" lIns="0" tIns="0" rIns="0" bIns="0" rtlCol="0"/>
            <a:lstStyle/>
            <a:p>
              <a:endParaRPr/>
            </a:p>
          </p:txBody>
        </p:sp>
        <p:sp>
          <p:nvSpPr>
            <p:cNvPr id="35" name="object 35"/>
            <p:cNvSpPr/>
            <p:nvPr/>
          </p:nvSpPr>
          <p:spPr>
            <a:xfrm>
              <a:off x="4021836" y="4575047"/>
              <a:ext cx="43180" cy="523240"/>
            </a:xfrm>
            <a:custGeom>
              <a:avLst/>
              <a:gdLst/>
              <a:ahLst/>
              <a:cxnLst/>
              <a:rect l="l" t="t" r="r" b="b"/>
              <a:pathLst>
                <a:path w="43179" h="523239">
                  <a:moveTo>
                    <a:pt x="0" y="522731"/>
                  </a:moveTo>
                  <a:lnTo>
                    <a:pt x="42672" y="522731"/>
                  </a:lnTo>
                </a:path>
                <a:path w="43179" h="523239">
                  <a:moveTo>
                    <a:pt x="0" y="0"/>
                  </a:moveTo>
                  <a:lnTo>
                    <a:pt x="42672" y="0"/>
                  </a:lnTo>
                </a:path>
              </a:pathLst>
            </a:custGeom>
            <a:ln w="9525">
              <a:solidFill>
                <a:srgbClr val="CFEAFD"/>
              </a:solidFill>
            </a:ln>
          </p:spPr>
          <p:txBody>
            <a:bodyPr wrap="square" lIns="0" tIns="0" rIns="0" bIns="0" rtlCol="0"/>
            <a:lstStyle/>
            <a:p>
              <a:endParaRPr/>
            </a:p>
          </p:txBody>
        </p:sp>
        <p:sp>
          <p:nvSpPr>
            <p:cNvPr id="36" name="object 36"/>
            <p:cNvSpPr/>
            <p:nvPr/>
          </p:nvSpPr>
          <p:spPr>
            <a:xfrm>
              <a:off x="4021836" y="4052316"/>
              <a:ext cx="43180" cy="4445"/>
            </a:xfrm>
            <a:custGeom>
              <a:avLst/>
              <a:gdLst/>
              <a:ahLst/>
              <a:cxnLst/>
              <a:rect l="l" t="t" r="r" b="b"/>
              <a:pathLst>
                <a:path w="43179" h="4445">
                  <a:moveTo>
                    <a:pt x="0" y="3905"/>
                  </a:moveTo>
                  <a:lnTo>
                    <a:pt x="42672" y="3905"/>
                  </a:lnTo>
                </a:path>
                <a:path w="43179" h="4445">
                  <a:moveTo>
                    <a:pt x="0" y="0"/>
                  </a:moveTo>
                  <a:lnTo>
                    <a:pt x="42672" y="0"/>
                  </a:lnTo>
                </a:path>
              </a:pathLst>
            </a:custGeom>
            <a:ln w="4762">
              <a:solidFill>
                <a:srgbClr val="CFEAFD"/>
              </a:solidFill>
            </a:ln>
          </p:spPr>
          <p:txBody>
            <a:bodyPr wrap="square" lIns="0" tIns="0" rIns="0" bIns="0" rtlCol="0"/>
            <a:lstStyle/>
            <a:p>
              <a:endParaRPr/>
            </a:p>
          </p:txBody>
        </p:sp>
        <p:sp>
          <p:nvSpPr>
            <p:cNvPr id="37" name="object 37"/>
            <p:cNvSpPr/>
            <p:nvPr/>
          </p:nvSpPr>
          <p:spPr>
            <a:xfrm>
              <a:off x="4021836" y="4049934"/>
              <a:ext cx="43180" cy="0"/>
            </a:xfrm>
            <a:custGeom>
              <a:avLst/>
              <a:gdLst/>
              <a:ahLst/>
              <a:cxnLst/>
              <a:rect l="l" t="t" r="r" b="b"/>
              <a:pathLst>
                <a:path w="43179">
                  <a:moveTo>
                    <a:pt x="0" y="0"/>
                  </a:moveTo>
                  <a:lnTo>
                    <a:pt x="42672" y="0"/>
                  </a:lnTo>
                </a:path>
              </a:pathLst>
            </a:custGeom>
            <a:ln w="7810">
              <a:solidFill>
                <a:srgbClr val="CFEAFD"/>
              </a:solidFill>
            </a:ln>
          </p:spPr>
          <p:txBody>
            <a:bodyPr wrap="square" lIns="0" tIns="0" rIns="0" bIns="0" rtlCol="0"/>
            <a:lstStyle/>
            <a:p>
              <a:endParaRPr/>
            </a:p>
          </p:txBody>
        </p:sp>
        <p:sp>
          <p:nvSpPr>
            <p:cNvPr id="38" name="object 38"/>
            <p:cNvSpPr/>
            <p:nvPr/>
          </p:nvSpPr>
          <p:spPr>
            <a:xfrm>
              <a:off x="3861816" y="3875531"/>
              <a:ext cx="160020" cy="1743710"/>
            </a:xfrm>
            <a:custGeom>
              <a:avLst/>
              <a:gdLst/>
              <a:ahLst/>
              <a:cxnLst/>
              <a:rect l="l" t="t" r="r" b="b"/>
              <a:pathLst>
                <a:path w="160020" h="1743710">
                  <a:moveTo>
                    <a:pt x="160020" y="0"/>
                  </a:moveTo>
                  <a:lnTo>
                    <a:pt x="0" y="0"/>
                  </a:lnTo>
                  <a:lnTo>
                    <a:pt x="0" y="1743456"/>
                  </a:lnTo>
                  <a:lnTo>
                    <a:pt x="160020" y="1743456"/>
                  </a:lnTo>
                  <a:lnTo>
                    <a:pt x="160020" y="0"/>
                  </a:lnTo>
                  <a:close/>
                </a:path>
              </a:pathLst>
            </a:custGeom>
            <a:solidFill>
              <a:srgbClr val="EC7C30"/>
            </a:solidFill>
          </p:spPr>
          <p:txBody>
            <a:bodyPr wrap="square" lIns="0" tIns="0" rIns="0" bIns="0" rtlCol="0"/>
            <a:lstStyle/>
            <a:p>
              <a:endParaRPr/>
            </a:p>
          </p:txBody>
        </p:sp>
        <p:sp>
          <p:nvSpPr>
            <p:cNvPr id="39" name="object 39"/>
            <p:cNvSpPr/>
            <p:nvPr/>
          </p:nvSpPr>
          <p:spPr>
            <a:xfrm>
              <a:off x="4226052" y="4575047"/>
              <a:ext cx="43180" cy="523240"/>
            </a:xfrm>
            <a:custGeom>
              <a:avLst/>
              <a:gdLst/>
              <a:ahLst/>
              <a:cxnLst/>
              <a:rect l="l" t="t" r="r" b="b"/>
              <a:pathLst>
                <a:path w="43179" h="523239">
                  <a:moveTo>
                    <a:pt x="0" y="522731"/>
                  </a:moveTo>
                  <a:lnTo>
                    <a:pt x="42672" y="522731"/>
                  </a:lnTo>
                </a:path>
                <a:path w="43179" h="523239">
                  <a:moveTo>
                    <a:pt x="0" y="0"/>
                  </a:moveTo>
                  <a:lnTo>
                    <a:pt x="42672" y="0"/>
                  </a:lnTo>
                </a:path>
              </a:pathLst>
            </a:custGeom>
            <a:ln w="9525">
              <a:solidFill>
                <a:srgbClr val="CFEAFD"/>
              </a:solidFill>
            </a:ln>
          </p:spPr>
          <p:txBody>
            <a:bodyPr wrap="square" lIns="0" tIns="0" rIns="0" bIns="0" rtlCol="0"/>
            <a:lstStyle/>
            <a:p>
              <a:endParaRPr/>
            </a:p>
          </p:txBody>
        </p:sp>
        <p:sp>
          <p:nvSpPr>
            <p:cNvPr id="40" name="object 40"/>
            <p:cNvSpPr/>
            <p:nvPr/>
          </p:nvSpPr>
          <p:spPr>
            <a:xfrm>
              <a:off x="4226052" y="4052316"/>
              <a:ext cx="43180" cy="4445"/>
            </a:xfrm>
            <a:custGeom>
              <a:avLst/>
              <a:gdLst/>
              <a:ahLst/>
              <a:cxnLst/>
              <a:rect l="l" t="t" r="r" b="b"/>
              <a:pathLst>
                <a:path w="43179" h="4445">
                  <a:moveTo>
                    <a:pt x="0" y="3905"/>
                  </a:moveTo>
                  <a:lnTo>
                    <a:pt x="42672" y="3905"/>
                  </a:lnTo>
                </a:path>
                <a:path w="43179" h="4445">
                  <a:moveTo>
                    <a:pt x="0" y="0"/>
                  </a:moveTo>
                  <a:lnTo>
                    <a:pt x="42672" y="0"/>
                  </a:lnTo>
                </a:path>
              </a:pathLst>
            </a:custGeom>
            <a:ln w="4762">
              <a:solidFill>
                <a:srgbClr val="CFEAFD"/>
              </a:solidFill>
            </a:ln>
          </p:spPr>
          <p:txBody>
            <a:bodyPr wrap="square" lIns="0" tIns="0" rIns="0" bIns="0" rtlCol="0"/>
            <a:lstStyle/>
            <a:p>
              <a:endParaRPr/>
            </a:p>
          </p:txBody>
        </p:sp>
        <p:sp>
          <p:nvSpPr>
            <p:cNvPr id="41" name="object 41"/>
            <p:cNvSpPr/>
            <p:nvPr/>
          </p:nvSpPr>
          <p:spPr>
            <a:xfrm>
              <a:off x="4226052" y="4049934"/>
              <a:ext cx="43180" cy="0"/>
            </a:xfrm>
            <a:custGeom>
              <a:avLst/>
              <a:gdLst/>
              <a:ahLst/>
              <a:cxnLst/>
              <a:rect l="l" t="t" r="r" b="b"/>
              <a:pathLst>
                <a:path w="43179">
                  <a:moveTo>
                    <a:pt x="0" y="0"/>
                  </a:moveTo>
                  <a:lnTo>
                    <a:pt x="42672" y="0"/>
                  </a:lnTo>
                </a:path>
              </a:pathLst>
            </a:custGeom>
            <a:ln w="7810">
              <a:solidFill>
                <a:srgbClr val="CFEAFD"/>
              </a:solidFill>
            </a:ln>
          </p:spPr>
          <p:txBody>
            <a:bodyPr wrap="square" lIns="0" tIns="0" rIns="0" bIns="0" rtlCol="0"/>
            <a:lstStyle/>
            <a:p>
              <a:endParaRPr/>
            </a:p>
          </p:txBody>
        </p:sp>
        <p:sp>
          <p:nvSpPr>
            <p:cNvPr id="42" name="object 42"/>
            <p:cNvSpPr/>
            <p:nvPr/>
          </p:nvSpPr>
          <p:spPr>
            <a:xfrm>
              <a:off x="4064508" y="3835908"/>
              <a:ext cx="161925" cy="1783080"/>
            </a:xfrm>
            <a:custGeom>
              <a:avLst/>
              <a:gdLst/>
              <a:ahLst/>
              <a:cxnLst/>
              <a:rect l="l" t="t" r="r" b="b"/>
              <a:pathLst>
                <a:path w="161925" h="1783079">
                  <a:moveTo>
                    <a:pt x="161543" y="0"/>
                  </a:moveTo>
                  <a:lnTo>
                    <a:pt x="0" y="0"/>
                  </a:lnTo>
                  <a:lnTo>
                    <a:pt x="0" y="1783080"/>
                  </a:lnTo>
                  <a:lnTo>
                    <a:pt x="161543" y="1783080"/>
                  </a:lnTo>
                  <a:lnTo>
                    <a:pt x="161543" y="0"/>
                  </a:lnTo>
                  <a:close/>
                </a:path>
              </a:pathLst>
            </a:custGeom>
            <a:solidFill>
              <a:srgbClr val="A4A4A4"/>
            </a:solidFill>
          </p:spPr>
          <p:txBody>
            <a:bodyPr wrap="square" lIns="0" tIns="0" rIns="0" bIns="0" rtlCol="0"/>
            <a:lstStyle/>
            <a:p>
              <a:endParaRPr/>
            </a:p>
          </p:txBody>
        </p:sp>
        <p:sp>
          <p:nvSpPr>
            <p:cNvPr id="43" name="object 43"/>
            <p:cNvSpPr/>
            <p:nvPr/>
          </p:nvSpPr>
          <p:spPr>
            <a:xfrm>
              <a:off x="3307080" y="3009899"/>
              <a:ext cx="4658995" cy="521334"/>
            </a:xfrm>
            <a:custGeom>
              <a:avLst/>
              <a:gdLst/>
              <a:ahLst/>
              <a:cxnLst/>
              <a:rect l="l" t="t" r="r" b="b"/>
              <a:pathLst>
                <a:path w="4658995" h="521335">
                  <a:moveTo>
                    <a:pt x="0" y="521208"/>
                  </a:moveTo>
                  <a:lnTo>
                    <a:pt x="4658868" y="521208"/>
                  </a:lnTo>
                </a:path>
                <a:path w="4658995" h="521335">
                  <a:moveTo>
                    <a:pt x="0" y="0"/>
                  </a:moveTo>
                  <a:lnTo>
                    <a:pt x="4658868" y="0"/>
                  </a:lnTo>
                </a:path>
              </a:pathLst>
            </a:custGeom>
            <a:ln w="9525">
              <a:solidFill>
                <a:srgbClr val="CFEAFD"/>
              </a:solidFill>
            </a:ln>
          </p:spPr>
          <p:txBody>
            <a:bodyPr wrap="square" lIns="0" tIns="0" rIns="0" bIns="0" rtlCol="0"/>
            <a:lstStyle/>
            <a:p>
              <a:endParaRPr/>
            </a:p>
          </p:txBody>
        </p:sp>
        <p:sp>
          <p:nvSpPr>
            <p:cNvPr id="44" name="object 44"/>
            <p:cNvSpPr/>
            <p:nvPr/>
          </p:nvSpPr>
          <p:spPr>
            <a:xfrm>
              <a:off x="3307080" y="2484786"/>
              <a:ext cx="4658995" cy="5080"/>
            </a:xfrm>
            <a:custGeom>
              <a:avLst/>
              <a:gdLst/>
              <a:ahLst/>
              <a:cxnLst/>
              <a:rect l="l" t="t" r="r" b="b"/>
              <a:pathLst>
                <a:path w="4658995" h="5080">
                  <a:moveTo>
                    <a:pt x="0" y="4762"/>
                  </a:moveTo>
                  <a:lnTo>
                    <a:pt x="4658868" y="4762"/>
                  </a:lnTo>
                </a:path>
                <a:path w="4658995" h="5080">
                  <a:moveTo>
                    <a:pt x="0" y="0"/>
                  </a:moveTo>
                  <a:lnTo>
                    <a:pt x="4658868" y="0"/>
                  </a:lnTo>
                </a:path>
              </a:pathLst>
            </a:custGeom>
            <a:ln w="4762">
              <a:solidFill>
                <a:srgbClr val="CFEAFD"/>
              </a:solidFill>
            </a:ln>
          </p:spPr>
          <p:txBody>
            <a:bodyPr wrap="square" lIns="0" tIns="0" rIns="0" bIns="0" rtlCol="0"/>
            <a:lstStyle/>
            <a:p>
              <a:endParaRPr/>
            </a:p>
          </p:txBody>
        </p:sp>
        <p:sp>
          <p:nvSpPr>
            <p:cNvPr id="45" name="object 45"/>
            <p:cNvSpPr/>
            <p:nvPr/>
          </p:nvSpPr>
          <p:spPr>
            <a:xfrm>
              <a:off x="3147060" y="2435351"/>
              <a:ext cx="160020" cy="3183890"/>
            </a:xfrm>
            <a:custGeom>
              <a:avLst/>
              <a:gdLst/>
              <a:ahLst/>
              <a:cxnLst/>
              <a:rect l="l" t="t" r="r" b="b"/>
              <a:pathLst>
                <a:path w="160020" h="3183890">
                  <a:moveTo>
                    <a:pt x="160019" y="0"/>
                  </a:moveTo>
                  <a:lnTo>
                    <a:pt x="0" y="0"/>
                  </a:lnTo>
                  <a:lnTo>
                    <a:pt x="0" y="3183636"/>
                  </a:lnTo>
                  <a:lnTo>
                    <a:pt x="160019" y="3183636"/>
                  </a:lnTo>
                  <a:lnTo>
                    <a:pt x="160019" y="0"/>
                  </a:lnTo>
                  <a:close/>
                </a:path>
              </a:pathLst>
            </a:custGeom>
            <a:solidFill>
              <a:srgbClr val="FFC000"/>
            </a:solidFill>
          </p:spPr>
          <p:txBody>
            <a:bodyPr wrap="square" lIns="0" tIns="0" rIns="0" bIns="0" rtlCol="0"/>
            <a:lstStyle/>
            <a:p>
              <a:endParaRPr/>
            </a:p>
          </p:txBody>
        </p:sp>
        <p:sp>
          <p:nvSpPr>
            <p:cNvPr id="46" name="object 46"/>
            <p:cNvSpPr/>
            <p:nvPr/>
          </p:nvSpPr>
          <p:spPr>
            <a:xfrm>
              <a:off x="4428744" y="4575047"/>
              <a:ext cx="553720" cy="523240"/>
            </a:xfrm>
            <a:custGeom>
              <a:avLst/>
              <a:gdLst/>
              <a:ahLst/>
              <a:cxnLst/>
              <a:rect l="l" t="t" r="r" b="b"/>
              <a:pathLst>
                <a:path w="553720" h="523239">
                  <a:moveTo>
                    <a:pt x="0" y="522731"/>
                  </a:moveTo>
                  <a:lnTo>
                    <a:pt x="350519" y="522731"/>
                  </a:lnTo>
                </a:path>
                <a:path w="553720" h="523239">
                  <a:moveTo>
                    <a:pt x="510539" y="522731"/>
                  </a:moveTo>
                  <a:lnTo>
                    <a:pt x="553211" y="522731"/>
                  </a:lnTo>
                </a:path>
                <a:path w="553720" h="523239">
                  <a:moveTo>
                    <a:pt x="0" y="0"/>
                  </a:moveTo>
                  <a:lnTo>
                    <a:pt x="350519" y="0"/>
                  </a:lnTo>
                </a:path>
                <a:path w="553720" h="523239">
                  <a:moveTo>
                    <a:pt x="510539" y="0"/>
                  </a:moveTo>
                  <a:lnTo>
                    <a:pt x="553211" y="0"/>
                  </a:lnTo>
                </a:path>
              </a:pathLst>
            </a:custGeom>
            <a:ln w="9525">
              <a:solidFill>
                <a:srgbClr val="CFEAFD"/>
              </a:solidFill>
            </a:ln>
          </p:spPr>
          <p:txBody>
            <a:bodyPr wrap="square" lIns="0" tIns="0" rIns="0" bIns="0" rtlCol="0"/>
            <a:lstStyle/>
            <a:p>
              <a:endParaRPr/>
            </a:p>
          </p:txBody>
        </p:sp>
        <p:sp>
          <p:nvSpPr>
            <p:cNvPr id="47" name="object 47"/>
            <p:cNvSpPr/>
            <p:nvPr/>
          </p:nvSpPr>
          <p:spPr>
            <a:xfrm>
              <a:off x="4779263" y="4523232"/>
              <a:ext cx="160020" cy="1096010"/>
            </a:xfrm>
            <a:custGeom>
              <a:avLst/>
              <a:gdLst/>
              <a:ahLst/>
              <a:cxnLst/>
              <a:rect l="l" t="t" r="r" b="b"/>
              <a:pathLst>
                <a:path w="160020" h="1096010">
                  <a:moveTo>
                    <a:pt x="160020" y="0"/>
                  </a:moveTo>
                  <a:lnTo>
                    <a:pt x="0" y="0"/>
                  </a:lnTo>
                  <a:lnTo>
                    <a:pt x="0" y="1095756"/>
                  </a:lnTo>
                  <a:lnTo>
                    <a:pt x="160020" y="1095756"/>
                  </a:lnTo>
                  <a:lnTo>
                    <a:pt x="160020" y="0"/>
                  </a:lnTo>
                  <a:close/>
                </a:path>
              </a:pathLst>
            </a:custGeom>
            <a:solidFill>
              <a:srgbClr val="0468B0"/>
            </a:solidFill>
          </p:spPr>
          <p:txBody>
            <a:bodyPr wrap="square" lIns="0" tIns="0" rIns="0" bIns="0" rtlCol="0"/>
            <a:lstStyle/>
            <a:p>
              <a:endParaRPr/>
            </a:p>
          </p:txBody>
        </p:sp>
        <p:sp>
          <p:nvSpPr>
            <p:cNvPr id="48" name="object 48"/>
            <p:cNvSpPr/>
            <p:nvPr/>
          </p:nvSpPr>
          <p:spPr>
            <a:xfrm>
              <a:off x="5143500" y="4575047"/>
              <a:ext cx="43180" cy="523240"/>
            </a:xfrm>
            <a:custGeom>
              <a:avLst/>
              <a:gdLst/>
              <a:ahLst/>
              <a:cxnLst/>
              <a:rect l="l" t="t" r="r" b="b"/>
              <a:pathLst>
                <a:path w="43179" h="523239">
                  <a:moveTo>
                    <a:pt x="0" y="522731"/>
                  </a:moveTo>
                  <a:lnTo>
                    <a:pt x="42672" y="522731"/>
                  </a:lnTo>
                </a:path>
                <a:path w="43179" h="523239">
                  <a:moveTo>
                    <a:pt x="0" y="0"/>
                  </a:moveTo>
                  <a:lnTo>
                    <a:pt x="42672" y="0"/>
                  </a:lnTo>
                </a:path>
              </a:pathLst>
            </a:custGeom>
            <a:ln w="9525">
              <a:solidFill>
                <a:srgbClr val="CFEAFD"/>
              </a:solidFill>
            </a:ln>
          </p:spPr>
          <p:txBody>
            <a:bodyPr wrap="square" lIns="0" tIns="0" rIns="0" bIns="0" rtlCol="0"/>
            <a:lstStyle/>
            <a:p>
              <a:endParaRPr/>
            </a:p>
          </p:txBody>
        </p:sp>
        <p:sp>
          <p:nvSpPr>
            <p:cNvPr id="49" name="object 49"/>
            <p:cNvSpPr/>
            <p:nvPr/>
          </p:nvSpPr>
          <p:spPr>
            <a:xfrm>
              <a:off x="4981956" y="4184904"/>
              <a:ext cx="161925" cy="1434465"/>
            </a:xfrm>
            <a:custGeom>
              <a:avLst/>
              <a:gdLst/>
              <a:ahLst/>
              <a:cxnLst/>
              <a:rect l="l" t="t" r="r" b="b"/>
              <a:pathLst>
                <a:path w="161925" h="1434464">
                  <a:moveTo>
                    <a:pt x="161544" y="0"/>
                  </a:moveTo>
                  <a:lnTo>
                    <a:pt x="0" y="0"/>
                  </a:lnTo>
                  <a:lnTo>
                    <a:pt x="0" y="1434084"/>
                  </a:lnTo>
                  <a:lnTo>
                    <a:pt x="161544" y="1434084"/>
                  </a:lnTo>
                  <a:lnTo>
                    <a:pt x="161544" y="0"/>
                  </a:lnTo>
                  <a:close/>
                </a:path>
              </a:pathLst>
            </a:custGeom>
            <a:solidFill>
              <a:srgbClr val="EC7C30"/>
            </a:solidFill>
          </p:spPr>
          <p:txBody>
            <a:bodyPr wrap="square" lIns="0" tIns="0" rIns="0" bIns="0" rtlCol="0"/>
            <a:lstStyle/>
            <a:p>
              <a:endParaRPr/>
            </a:p>
          </p:txBody>
        </p:sp>
        <p:sp>
          <p:nvSpPr>
            <p:cNvPr id="50" name="object 50"/>
            <p:cNvSpPr/>
            <p:nvPr/>
          </p:nvSpPr>
          <p:spPr>
            <a:xfrm>
              <a:off x="5346192" y="4575047"/>
              <a:ext cx="43180" cy="523240"/>
            </a:xfrm>
            <a:custGeom>
              <a:avLst/>
              <a:gdLst/>
              <a:ahLst/>
              <a:cxnLst/>
              <a:rect l="l" t="t" r="r" b="b"/>
              <a:pathLst>
                <a:path w="43179" h="523239">
                  <a:moveTo>
                    <a:pt x="0" y="522731"/>
                  </a:moveTo>
                  <a:lnTo>
                    <a:pt x="42672" y="522731"/>
                  </a:lnTo>
                </a:path>
                <a:path w="43179" h="523239">
                  <a:moveTo>
                    <a:pt x="0" y="0"/>
                  </a:moveTo>
                  <a:lnTo>
                    <a:pt x="42672" y="0"/>
                  </a:lnTo>
                </a:path>
              </a:pathLst>
            </a:custGeom>
            <a:ln w="9525">
              <a:solidFill>
                <a:srgbClr val="CFEAFD"/>
              </a:solidFill>
            </a:ln>
          </p:spPr>
          <p:txBody>
            <a:bodyPr wrap="square" lIns="0" tIns="0" rIns="0" bIns="0" rtlCol="0"/>
            <a:lstStyle/>
            <a:p>
              <a:endParaRPr/>
            </a:p>
          </p:txBody>
        </p:sp>
        <p:sp>
          <p:nvSpPr>
            <p:cNvPr id="51" name="object 51"/>
            <p:cNvSpPr/>
            <p:nvPr/>
          </p:nvSpPr>
          <p:spPr>
            <a:xfrm>
              <a:off x="5186172" y="4140707"/>
              <a:ext cx="160020" cy="1478280"/>
            </a:xfrm>
            <a:custGeom>
              <a:avLst/>
              <a:gdLst/>
              <a:ahLst/>
              <a:cxnLst/>
              <a:rect l="l" t="t" r="r" b="b"/>
              <a:pathLst>
                <a:path w="160020" h="1478279">
                  <a:moveTo>
                    <a:pt x="160019" y="0"/>
                  </a:moveTo>
                  <a:lnTo>
                    <a:pt x="0" y="0"/>
                  </a:lnTo>
                  <a:lnTo>
                    <a:pt x="0" y="1478280"/>
                  </a:lnTo>
                  <a:lnTo>
                    <a:pt x="160019" y="1478280"/>
                  </a:lnTo>
                  <a:lnTo>
                    <a:pt x="160019" y="0"/>
                  </a:lnTo>
                  <a:close/>
                </a:path>
              </a:pathLst>
            </a:custGeom>
            <a:solidFill>
              <a:srgbClr val="A4A4A4"/>
            </a:solidFill>
          </p:spPr>
          <p:txBody>
            <a:bodyPr wrap="square" lIns="0" tIns="0" rIns="0" bIns="0" rtlCol="0"/>
            <a:lstStyle/>
            <a:p>
              <a:endParaRPr/>
            </a:p>
          </p:txBody>
        </p:sp>
        <p:sp>
          <p:nvSpPr>
            <p:cNvPr id="52" name="object 52"/>
            <p:cNvSpPr/>
            <p:nvPr/>
          </p:nvSpPr>
          <p:spPr>
            <a:xfrm>
              <a:off x="5548883" y="4575047"/>
              <a:ext cx="554990" cy="523240"/>
            </a:xfrm>
            <a:custGeom>
              <a:avLst/>
              <a:gdLst/>
              <a:ahLst/>
              <a:cxnLst/>
              <a:rect l="l" t="t" r="r" b="b"/>
              <a:pathLst>
                <a:path w="554989" h="523239">
                  <a:moveTo>
                    <a:pt x="0" y="522731"/>
                  </a:moveTo>
                  <a:lnTo>
                    <a:pt x="352043" y="522731"/>
                  </a:lnTo>
                </a:path>
                <a:path w="554989" h="523239">
                  <a:moveTo>
                    <a:pt x="512063" y="522731"/>
                  </a:moveTo>
                  <a:lnTo>
                    <a:pt x="554736" y="522731"/>
                  </a:lnTo>
                </a:path>
                <a:path w="554989" h="523239">
                  <a:moveTo>
                    <a:pt x="0" y="0"/>
                  </a:moveTo>
                  <a:lnTo>
                    <a:pt x="352043" y="0"/>
                  </a:lnTo>
                </a:path>
                <a:path w="554989" h="523239">
                  <a:moveTo>
                    <a:pt x="512063" y="0"/>
                  </a:moveTo>
                  <a:lnTo>
                    <a:pt x="554736" y="0"/>
                  </a:lnTo>
                </a:path>
              </a:pathLst>
            </a:custGeom>
            <a:ln w="9525">
              <a:solidFill>
                <a:srgbClr val="CFEAFD"/>
              </a:solidFill>
            </a:ln>
          </p:spPr>
          <p:txBody>
            <a:bodyPr wrap="square" lIns="0" tIns="0" rIns="0" bIns="0" rtlCol="0"/>
            <a:lstStyle/>
            <a:p>
              <a:endParaRPr/>
            </a:p>
          </p:txBody>
        </p:sp>
        <p:sp>
          <p:nvSpPr>
            <p:cNvPr id="53" name="object 53"/>
            <p:cNvSpPr/>
            <p:nvPr/>
          </p:nvSpPr>
          <p:spPr>
            <a:xfrm>
              <a:off x="5900927" y="4366260"/>
              <a:ext cx="160020" cy="1252855"/>
            </a:xfrm>
            <a:custGeom>
              <a:avLst/>
              <a:gdLst/>
              <a:ahLst/>
              <a:cxnLst/>
              <a:rect l="l" t="t" r="r" b="b"/>
              <a:pathLst>
                <a:path w="160020" h="1252854">
                  <a:moveTo>
                    <a:pt x="160020" y="0"/>
                  </a:moveTo>
                  <a:lnTo>
                    <a:pt x="0" y="0"/>
                  </a:lnTo>
                  <a:lnTo>
                    <a:pt x="0" y="1252727"/>
                  </a:lnTo>
                  <a:lnTo>
                    <a:pt x="160020" y="1252727"/>
                  </a:lnTo>
                  <a:lnTo>
                    <a:pt x="160020" y="0"/>
                  </a:lnTo>
                  <a:close/>
                </a:path>
              </a:pathLst>
            </a:custGeom>
            <a:solidFill>
              <a:srgbClr val="0468B0"/>
            </a:solidFill>
          </p:spPr>
          <p:txBody>
            <a:bodyPr wrap="square" lIns="0" tIns="0" rIns="0" bIns="0" rtlCol="0"/>
            <a:lstStyle/>
            <a:p>
              <a:endParaRPr/>
            </a:p>
          </p:txBody>
        </p:sp>
        <p:sp>
          <p:nvSpPr>
            <p:cNvPr id="54" name="object 54"/>
            <p:cNvSpPr/>
            <p:nvPr/>
          </p:nvSpPr>
          <p:spPr>
            <a:xfrm>
              <a:off x="6263639" y="4575047"/>
              <a:ext cx="43180" cy="523240"/>
            </a:xfrm>
            <a:custGeom>
              <a:avLst/>
              <a:gdLst/>
              <a:ahLst/>
              <a:cxnLst/>
              <a:rect l="l" t="t" r="r" b="b"/>
              <a:pathLst>
                <a:path w="43179" h="523239">
                  <a:moveTo>
                    <a:pt x="0" y="522731"/>
                  </a:moveTo>
                  <a:lnTo>
                    <a:pt x="42672" y="522731"/>
                  </a:lnTo>
                </a:path>
                <a:path w="43179" h="523239">
                  <a:moveTo>
                    <a:pt x="0" y="0"/>
                  </a:moveTo>
                  <a:lnTo>
                    <a:pt x="42672" y="0"/>
                  </a:lnTo>
                </a:path>
              </a:pathLst>
            </a:custGeom>
            <a:ln w="9525">
              <a:solidFill>
                <a:srgbClr val="CFEAFD"/>
              </a:solidFill>
            </a:ln>
          </p:spPr>
          <p:txBody>
            <a:bodyPr wrap="square" lIns="0" tIns="0" rIns="0" bIns="0" rtlCol="0"/>
            <a:lstStyle/>
            <a:p>
              <a:endParaRPr/>
            </a:p>
          </p:txBody>
        </p:sp>
        <p:sp>
          <p:nvSpPr>
            <p:cNvPr id="55" name="object 55"/>
            <p:cNvSpPr/>
            <p:nvPr/>
          </p:nvSpPr>
          <p:spPr>
            <a:xfrm>
              <a:off x="6103619" y="4105655"/>
              <a:ext cx="160020" cy="1513840"/>
            </a:xfrm>
            <a:custGeom>
              <a:avLst/>
              <a:gdLst/>
              <a:ahLst/>
              <a:cxnLst/>
              <a:rect l="l" t="t" r="r" b="b"/>
              <a:pathLst>
                <a:path w="160020" h="1513839">
                  <a:moveTo>
                    <a:pt x="160019" y="0"/>
                  </a:moveTo>
                  <a:lnTo>
                    <a:pt x="0" y="0"/>
                  </a:lnTo>
                  <a:lnTo>
                    <a:pt x="0" y="1513332"/>
                  </a:lnTo>
                  <a:lnTo>
                    <a:pt x="160019" y="1513332"/>
                  </a:lnTo>
                  <a:lnTo>
                    <a:pt x="160019" y="0"/>
                  </a:lnTo>
                  <a:close/>
                </a:path>
              </a:pathLst>
            </a:custGeom>
            <a:solidFill>
              <a:srgbClr val="EC7C30"/>
            </a:solidFill>
          </p:spPr>
          <p:txBody>
            <a:bodyPr wrap="square" lIns="0" tIns="0" rIns="0" bIns="0" rtlCol="0"/>
            <a:lstStyle/>
            <a:p>
              <a:endParaRPr/>
            </a:p>
          </p:txBody>
        </p:sp>
        <p:sp>
          <p:nvSpPr>
            <p:cNvPr id="56" name="object 56"/>
            <p:cNvSpPr/>
            <p:nvPr/>
          </p:nvSpPr>
          <p:spPr>
            <a:xfrm>
              <a:off x="6466331" y="4575047"/>
              <a:ext cx="962025" cy="523240"/>
            </a:xfrm>
            <a:custGeom>
              <a:avLst/>
              <a:gdLst/>
              <a:ahLst/>
              <a:cxnLst/>
              <a:rect l="l" t="t" r="r" b="b"/>
              <a:pathLst>
                <a:path w="962025" h="523239">
                  <a:moveTo>
                    <a:pt x="0" y="522731"/>
                  </a:moveTo>
                  <a:lnTo>
                    <a:pt x="44195" y="522731"/>
                  </a:lnTo>
                </a:path>
                <a:path w="962025" h="523239">
                  <a:moveTo>
                    <a:pt x="204215" y="522731"/>
                  </a:moveTo>
                  <a:lnTo>
                    <a:pt x="554736" y="522731"/>
                  </a:lnTo>
                </a:path>
                <a:path w="962025" h="523239">
                  <a:moveTo>
                    <a:pt x="714756" y="522731"/>
                  </a:moveTo>
                  <a:lnTo>
                    <a:pt x="961643" y="522731"/>
                  </a:lnTo>
                </a:path>
                <a:path w="962025" h="523239">
                  <a:moveTo>
                    <a:pt x="204215" y="0"/>
                  </a:moveTo>
                  <a:lnTo>
                    <a:pt x="554736" y="0"/>
                  </a:lnTo>
                </a:path>
                <a:path w="962025" h="523239">
                  <a:moveTo>
                    <a:pt x="714756" y="0"/>
                  </a:moveTo>
                  <a:lnTo>
                    <a:pt x="961643" y="0"/>
                  </a:lnTo>
                </a:path>
              </a:pathLst>
            </a:custGeom>
            <a:ln w="9525">
              <a:solidFill>
                <a:srgbClr val="CFEAFD"/>
              </a:solidFill>
            </a:ln>
          </p:spPr>
          <p:txBody>
            <a:bodyPr wrap="square" lIns="0" tIns="0" rIns="0" bIns="0" rtlCol="0"/>
            <a:lstStyle/>
            <a:p>
              <a:endParaRPr/>
            </a:p>
          </p:txBody>
        </p:sp>
        <p:sp>
          <p:nvSpPr>
            <p:cNvPr id="57" name="object 57"/>
            <p:cNvSpPr/>
            <p:nvPr/>
          </p:nvSpPr>
          <p:spPr>
            <a:xfrm>
              <a:off x="6466331" y="4052316"/>
              <a:ext cx="962025" cy="4445"/>
            </a:xfrm>
            <a:custGeom>
              <a:avLst/>
              <a:gdLst/>
              <a:ahLst/>
              <a:cxnLst/>
              <a:rect l="l" t="t" r="r" b="b"/>
              <a:pathLst>
                <a:path w="962025" h="4445">
                  <a:moveTo>
                    <a:pt x="0" y="3905"/>
                  </a:moveTo>
                  <a:lnTo>
                    <a:pt x="961643" y="3905"/>
                  </a:lnTo>
                </a:path>
                <a:path w="962025" h="4445">
                  <a:moveTo>
                    <a:pt x="0" y="0"/>
                  </a:moveTo>
                  <a:lnTo>
                    <a:pt x="961643" y="0"/>
                  </a:lnTo>
                </a:path>
              </a:pathLst>
            </a:custGeom>
            <a:ln w="4762">
              <a:solidFill>
                <a:srgbClr val="CFEAFD"/>
              </a:solidFill>
            </a:ln>
          </p:spPr>
          <p:txBody>
            <a:bodyPr wrap="square" lIns="0" tIns="0" rIns="0" bIns="0" rtlCol="0"/>
            <a:lstStyle/>
            <a:p>
              <a:endParaRPr/>
            </a:p>
          </p:txBody>
        </p:sp>
        <p:sp>
          <p:nvSpPr>
            <p:cNvPr id="58" name="object 58"/>
            <p:cNvSpPr/>
            <p:nvPr/>
          </p:nvSpPr>
          <p:spPr>
            <a:xfrm>
              <a:off x="6466331" y="4049934"/>
              <a:ext cx="962025" cy="0"/>
            </a:xfrm>
            <a:custGeom>
              <a:avLst/>
              <a:gdLst/>
              <a:ahLst/>
              <a:cxnLst/>
              <a:rect l="l" t="t" r="r" b="b"/>
              <a:pathLst>
                <a:path w="962025">
                  <a:moveTo>
                    <a:pt x="0" y="0"/>
                  </a:moveTo>
                  <a:lnTo>
                    <a:pt x="961643" y="0"/>
                  </a:lnTo>
                </a:path>
              </a:pathLst>
            </a:custGeom>
            <a:ln w="7810">
              <a:solidFill>
                <a:srgbClr val="CFEAFD"/>
              </a:solidFill>
            </a:ln>
          </p:spPr>
          <p:txBody>
            <a:bodyPr wrap="square" lIns="0" tIns="0" rIns="0" bIns="0" rtlCol="0"/>
            <a:lstStyle/>
            <a:p>
              <a:endParaRPr/>
            </a:p>
          </p:txBody>
        </p:sp>
        <p:sp>
          <p:nvSpPr>
            <p:cNvPr id="59" name="object 59"/>
            <p:cNvSpPr/>
            <p:nvPr/>
          </p:nvSpPr>
          <p:spPr>
            <a:xfrm>
              <a:off x="7021068" y="4053839"/>
              <a:ext cx="160020" cy="1565275"/>
            </a:xfrm>
            <a:custGeom>
              <a:avLst/>
              <a:gdLst/>
              <a:ahLst/>
              <a:cxnLst/>
              <a:rect l="l" t="t" r="r" b="b"/>
              <a:pathLst>
                <a:path w="160020" h="1565275">
                  <a:moveTo>
                    <a:pt x="160020" y="0"/>
                  </a:moveTo>
                  <a:lnTo>
                    <a:pt x="0" y="0"/>
                  </a:lnTo>
                  <a:lnTo>
                    <a:pt x="0" y="1565148"/>
                  </a:lnTo>
                  <a:lnTo>
                    <a:pt x="160020" y="1565148"/>
                  </a:lnTo>
                  <a:lnTo>
                    <a:pt x="160020" y="0"/>
                  </a:lnTo>
                  <a:close/>
                </a:path>
              </a:pathLst>
            </a:custGeom>
            <a:solidFill>
              <a:srgbClr val="0468B0"/>
            </a:solidFill>
          </p:spPr>
          <p:txBody>
            <a:bodyPr wrap="square" lIns="0" tIns="0" rIns="0" bIns="0" rtlCol="0"/>
            <a:lstStyle/>
            <a:p>
              <a:endParaRPr/>
            </a:p>
          </p:txBody>
        </p:sp>
        <p:sp>
          <p:nvSpPr>
            <p:cNvPr id="60" name="object 60"/>
            <p:cNvSpPr/>
            <p:nvPr/>
          </p:nvSpPr>
          <p:spPr>
            <a:xfrm>
              <a:off x="6466331" y="4575047"/>
              <a:ext cx="44450" cy="0"/>
            </a:xfrm>
            <a:custGeom>
              <a:avLst/>
              <a:gdLst/>
              <a:ahLst/>
              <a:cxnLst/>
              <a:rect l="l" t="t" r="r" b="b"/>
              <a:pathLst>
                <a:path w="44450">
                  <a:moveTo>
                    <a:pt x="0" y="0"/>
                  </a:moveTo>
                  <a:lnTo>
                    <a:pt x="44195" y="0"/>
                  </a:lnTo>
                </a:path>
              </a:pathLst>
            </a:custGeom>
            <a:ln w="9525">
              <a:solidFill>
                <a:srgbClr val="CFEAFD"/>
              </a:solidFill>
            </a:ln>
          </p:spPr>
          <p:txBody>
            <a:bodyPr wrap="square" lIns="0" tIns="0" rIns="0" bIns="0" rtlCol="0"/>
            <a:lstStyle/>
            <a:p>
              <a:endParaRPr/>
            </a:p>
          </p:txBody>
        </p:sp>
        <p:sp>
          <p:nvSpPr>
            <p:cNvPr id="61" name="object 61"/>
            <p:cNvSpPr/>
            <p:nvPr/>
          </p:nvSpPr>
          <p:spPr>
            <a:xfrm>
              <a:off x="4428744" y="4052316"/>
              <a:ext cx="1877695" cy="4445"/>
            </a:xfrm>
            <a:custGeom>
              <a:avLst/>
              <a:gdLst/>
              <a:ahLst/>
              <a:cxnLst/>
              <a:rect l="l" t="t" r="r" b="b"/>
              <a:pathLst>
                <a:path w="1877695" h="4445">
                  <a:moveTo>
                    <a:pt x="0" y="3905"/>
                  </a:moveTo>
                  <a:lnTo>
                    <a:pt x="1877567" y="3905"/>
                  </a:lnTo>
                </a:path>
                <a:path w="1877695" h="4445">
                  <a:moveTo>
                    <a:pt x="0" y="0"/>
                  </a:moveTo>
                  <a:lnTo>
                    <a:pt x="1877567" y="0"/>
                  </a:lnTo>
                </a:path>
              </a:pathLst>
            </a:custGeom>
            <a:ln w="4762">
              <a:solidFill>
                <a:srgbClr val="CFEAFD"/>
              </a:solidFill>
            </a:ln>
          </p:spPr>
          <p:txBody>
            <a:bodyPr wrap="square" lIns="0" tIns="0" rIns="0" bIns="0" rtlCol="0"/>
            <a:lstStyle/>
            <a:p>
              <a:endParaRPr/>
            </a:p>
          </p:txBody>
        </p:sp>
        <p:sp>
          <p:nvSpPr>
            <p:cNvPr id="62" name="object 62"/>
            <p:cNvSpPr/>
            <p:nvPr/>
          </p:nvSpPr>
          <p:spPr>
            <a:xfrm>
              <a:off x="4428744" y="4049934"/>
              <a:ext cx="1877695" cy="0"/>
            </a:xfrm>
            <a:custGeom>
              <a:avLst/>
              <a:gdLst/>
              <a:ahLst/>
              <a:cxnLst/>
              <a:rect l="l" t="t" r="r" b="b"/>
              <a:pathLst>
                <a:path w="1877695">
                  <a:moveTo>
                    <a:pt x="0" y="0"/>
                  </a:moveTo>
                  <a:lnTo>
                    <a:pt x="1877567" y="0"/>
                  </a:lnTo>
                </a:path>
              </a:pathLst>
            </a:custGeom>
            <a:ln w="7810">
              <a:solidFill>
                <a:srgbClr val="CFEAFD"/>
              </a:solidFill>
            </a:ln>
          </p:spPr>
          <p:txBody>
            <a:bodyPr wrap="square" lIns="0" tIns="0" rIns="0" bIns="0" rtlCol="0"/>
            <a:lstStyle/>
            <a:p>
              <a:endParaRPr/>
            </a:p>
          </p:txBody>
        </p:sp>
        <p:sp>
          <p:nvSpPr>
            <p:cNvPr id="63" name="object 63"/>
            <p:cNvSpPr/>
            <p:nvPr/>
          </p:nvSpPr>
          <p:spPr>
            <a:xfrm>
              <a:off x="6306312" y="4041647"/>
              <a:ext cx="160020" cy="1577340"/>
            </a:xfrm>
            <a:custGeom>
              <a:avLst/>
              <a:gdLst/>
              <a:ahLst/>
              <a:cxnLst/>
              <a:rect l="l" t="t" r="r" b="b"/>
              <a:pathLst>
                <a:path w="160020" h="1577339">
                  <a:moveTo>
                    <a:pt x="160020" y="0"/>
                  </a:moveTo>
                  <a:lnTo>
                    <a:pt x="0" y="0"/>
                  </a:lnTo>
                  <a:lnTo>
                    <a:pt x="0" y="1577339"/>
                  </a:lnTo>
                  <a:lnTo>
                    <a:pt x="160020" y="1577339"/>
                  </a:lnTo>
                  <a:lnTo>
                    <a:pt x="160020" y="0"/>
                  </a:lnTo>
                  <a:close/>
                </a:path>
              </a:pathLst>
            </a:custGeom>
            <a:solidFill>
              <a:srgbClr val="A4A4A4"/>
            </a:solidFill>
          </p:spPr>
          <p:txBody>
            <a:bodyPr wrap="square" lIns="0" tIns="0" rIns="0" bIns="0" rtlCol="0"/>
            <a:lstStyle/>
            <a:p>
              <a:endParaRPr/>
            </a:p>
          </p:txBody>
        </p:sp>
        <p:sp>
          <p:nvSpPr>
            <p:cNvPr id="64" name="object 64"/>
            <p:cNvSpPr/>
            <p:nvPr/>
          </p:nvSpPr>
          <p:spPr>
            <a:xfrm>
              <a:off x="7587995" y="4575047"/>
              <a:ext cx="378460" cy="523240"/>
            </a:xfrm>
            <a:custGeom>
              <a:avLst/>
              <a:gdLst/>
              <a:ahLst/>
              <a:cxnLst/>
              <a:rect l="l" t="t" r="r" b="b"/>
              <a:pathLst>
                <a:path w="378459" h="523239">
                  <a:moveTo>
                    <a:pt x="0" y="522731"/>
                  </a:moveTo>
                  <a:lnTo>
                    <a:pt x="377951" y="522731"/>
                  </a:lnTo>
                </a:path>
                <a:path w="378459" h="523239">
                  <a:moveTo>
                    <a:pt x="0" y="0"/>
                  </a:moveTo>
                  <a:lnTo>
                    <a:pt x="377951" y="0"/>
                  </a:lnTo>
                </a:path>
              </a:pathLst>
            </a:custGeom>
            <a:ln w="9525">
              <a:solidFill>
                <a:srgbClr val="CFEAFD"/>
              </a:solidFill>
            </a:ln>
          </p:spPr>
          <p:txBody>
            <a:bodyPr wrap="square" lIns="0" tIns="0" rIns="0" bIns="0" rtlCol="0"/>
            <a:lstStyle/>
            <a:p>
              <a:endParaRPr/>
            </a:p>
          </p:txBody>
        </p:sp>
        <p:sp>
          <p:nvSpPr>
            <p:cNvPr id="65" name="object 65"/>
            <p:cNvSpPr/>
            <p:nvPr/>
          </p:nvSpPr>
          <p:spPr>
            <a:xfrm>
              <a:off x="7587995" y="4052316"/>
              <a:ext cx="378460" cy="4445"/>
            </a:xfrm>
            <a:custGeom>
              <a:avLst/>
              <a:gdLst/>
              <a:ahLst/>
              <a:cxnLst/>
              <a:rect l="l" t="t" r="r" b="b"/>
              <a:pathLst>
                <a:path w="378459" h="4445">
                  <a:moveTo>
                    <a:pt x="0" y="3905"/>
                  </a:moveTo>
                  <a:lnTo>
                    <a:pt x="377951" y="3905"/>
                  </a:lnTo>
                </a:path>
                <a:path w="378459" h="4445">
                  <a:moveTo>
                    <a:pt x="0" y="0"/>
                  </a:moveTo>
                  <a:lnTo>
                    <a:pt x="377951" y="0"/>
                  </a:lnTo>
                </a:path>
              </a:pathLst>
            </a:custGeom>
            <a:ln w="4762">
              <a:solidFill>
                <a:srgbClr val="CFEAFD"/>
              </a:solidFill>
            </a:ln>
          </p:spPr>
          <p:txBody>
            <a:bodyPr wrap="square" lIns="0" tIns="0" rIns="0" bIns="0" rtlCol="0"/>
            <a:lstStyle/>
            <a:p>
              <a:endParaRPr/>
            </a:p>
          </p:txBody>
        </p:sp>
        <p:sp>
          <p:nvSpPr>
            <p:cNvPr id="66" name="object 66"/>
            <p:cNvSpPr/>
            <p:nvPr/>
          </p:nvSpPr>
          <p:spPr>
            <a:xfrm>
              <a:off x="7587995" y="4049934"/>
              <a:ext cx="378460" cy="0"/>
            </a:xfrm>
            <a:custGeom>
              <a:avLst/>
              <a:gdLst/>
              <a:ahLst/>
              <a:cxnLst/>
              <a:rect l="l" t="t" r="r" b="b"/>
              <a:pathLst>
                <a:path w="378459">
                  <a:moveTo>
                    <a:pt x="0" y="0"/>
                  </a:moveTo>
                  <a:lnTo>
                    <a:pt x="377951" y="0"/>
                  </a:lnTo>
                </a:path>
              </a:pathLst>
            </a:custGeom>
            <a:ln w="7810">
              <a:solidFill>
                <a:srgbClr val="CFEAFD"/>
              </a:solidFill>
            </a:ln>
          </p:spPr>
          <p:txBody>
            <a:bodyPr wrap="square" lIns="0" tIns="0" rIns="0" bIns="0" rtlCol="0"/>
            <a:lstStyle/>
            <a:p>
              <a:endParaRPr/>
            </a:p>
          </p:txBody>
        </p:sp>
        <p:sp>
          <p:nvSpPr>
            <p:cNvPr id="67" name="object 67"/>
            <p:cNvSpPr/>
            <p:nvPr/>
          </p:nvSpPr>
          <p:spPr>
            <a:xfrm>
              <a:off x="7427975" y="3971544"/>
              <a:ext cx="160020" cy="1647825"/>
            </a:xfrm>
            <a:custGeom>
              <a:avLst/>
              <a:gdLst/>
              <a:ahLst/>
              <a:cxnLst/>
              <a:rect l="l" t="t" r="r" b="b"/>
              <a:pathLst>
                <a:path w="160020" h="1647825">
                  <a:moveTo>
                    <a:pt x="160020" y="0"/>
                  </a:moveTo>
                  <a:lnTo>
                    <a:pt x="0" y="0"/>
                  </a:lnTo>
                  <a:lnTo>
                    <a:pt x="0" y="1647443"/>
                  </a:lnTo>
                  <a:lnTo>
                    <a:pt x="160020" y="1647443"/>
                  </a:lnTo>
                  <a:lnTo>
                    <a:pt x="160020" y="0"/>
                  </a:lnTo>
                  <a:close/>
                </a:path>
              </a:pathLst>
            </a:custGeom>
            <a:solidFill>
              <a:srgbClr val="A4A4A4"/>
            </a:solidFill>
          </p:spPr>
          <p:txBody>
            <a:bodyPr wrap="square" lIns="0" tIns="0" rIns="0" bIns="0" rtlCol="0"/>
            <a:lstStyle/>
            <a:p>
              <a:endParaRPr/>
            </a:p>
          </p:txBody>
        </p:sp>
        <p:sp>
          <p:nvSpPr>
            <p:cNvPr id="68" name="object 68"/>
            <p:cNvSpPr/>
            <p:nvPr/>
          </p:nvSpPr>
          <p:spPr>
            <a:xfrm>
              <a:off x="4268724" y="4000499"/>
              <a:ext cx="2402205" cy="1618615"/>
            </a:xfrm>
            <a:custGeom>
              <a:avLst/>
              <a:gdLst/>
              <a:ahLst/>
              <a:cxnLst/>
              <a:rect l="l" t="t" r="r" b="b"/>
              <a:pathLst>
                <a:path w="2402204" h="1618614">
                  <a:moveTo>
                    <a:pt x="160020" y="0"/>
                  </a:moveTo>
                  <a:lnTo>
                    <a:pt x="0" y="0"/>
                  </a:lnTo>
                  <a:lnTo>
                    <a:pt x="0" y="1618488"/>
                  </a:lnTo>
                  <a:lnTo>
                    <a:pt x="160020" y="1618488"/>
                  </a:lnTo>
                  <a:lnTo>
                    <a:pt x="160020" y="0"/>
                  </a:lnTo>
                  <a:close/>
                </a:path>
                <a:path w="2402204" h="1618614">
                  <a:moveTo>
                    <a:pt x="1280160" y="417576"/>
                  </a:moveTo>
                  <a:lnTo>
                    <a:pt x="1120140" y="417576"/>
                  </a:lnTo>
                  <a:lnTo>
                    <a:pt x="1120140" y="1618488"/>
                  </a:lnTo>
                  <a:lnTo>
                    <a:pt x="1280160" y="1618488"/>
                  </a:lnTo>
                  <a:lnTo>
                    <a:pt x="1280160" y="417576"/>
                  </a:lnTo>
                  <a:close/>
                </a:path>
                <a:path w="2402204" h="1618614">
                  <a:moveTo>
                    <a:pt x="2401824" y="313944"/>
                  </a:moveTo>
                  <a:lnTo>
                    <a:pt x="2241804" y="313944"/>
                  </a:lnTo>
                  <a:lnTo>
                    <a:pt x="2241804" y="1618488"/>
                  </a:lnTo>
                  <a:lnTo>
                    <a:pt x="2401824" y="1618488"/>
                  </a:lnTo>
                  <a:lnTo>
                    <a:pt x="2401824" y="313944"/>
                  </a:lnTo>
                  <a:close/>
                </a:path>
              </a:pathLst>
            </a:custGeom>
            <a:solidFill>
              <a:srgbClr val="FFC000"/>
            </a:solidFill>
          </p:spPr>
          <p:txBody>
            <a:bodyPr wrap="square" lIns="0" tIns="0" rIns="0" bIns="0" rtlCol="0"/>
            <a:lstStyle/>
            <a:p>
              <a:endParaRPr/>
            </a:p>
          </p:txBody>
        </p:sp>
        <p:sp>
          <p:nvSpPr>
            <p:cNvPr id="69" name="object 69"/>
            <p:cNvSpPr/>
            <p:nvPr/>
          </p:nvSpPr>
          <p:spPr>
            <a:xfrm>
              <a:off x="1242060" y="5618988"/>
              <a:ext cx="6724015" cy="0"/>
            </a:xfrm>
            <a:custGeom>
              <a:avLst/>
              <a:gdLst/>
              <a:ahLst/>
              <a:cxnLst/>
              <a:rect l="l" t="t" r="r" b="b"/>
              <a:pathLst>
                <a:path w="6724015">
                  <a:moveTo>
                    <a:pt x="0" y="0"/>
                  </a:moveTo>
                  <a:lnTo>
                    <a:pt x="6723888" y="0"/>
                  </a:lnTo>
                </a:path>
              </a:pathLst>
            </a:custGeom>
            <a:ln w="9525">
              <a:solidFill>
                <a:srgbClr val="CFEAFD"/>
              </a:solidFill>
            </a:ln>
          </p:spPr>
          <p:txBody>
            <a:bodyPr wrap="square" lIns="0" tIns="0" rIns="0" bIns="0" rtlCol="0"/>
            <a:lstStyle/>
            <a:p>
              <a:endParaRPr/>
            </a:p>
          </p:txBody>
        </p:sp>
      </p:grpSp>
      <p:sp>
        <p:nvSpPr>
          <p:cNvPr id="70" name="object 70"/>
          <p:cNvSpPr/>
          <p:nvPr/>
        </p:nvSpPr>
        <p:spPr>
          <a:xfrm>
            <a:off x="1242060" y="1965960"/>
            <a:ext cx="6724015" cy="0"/>
          </a:xfrm>
          <a:custGeom>
            <a:avLst/>
            <a:gdLst/>
            <a:ahLst/>
            <a:cxnLst/>
            <a:rect l="l" t="t" r="r" b="b"/>
            <a:pathLst>
              <a:path w="6724015">
                <a:moveTo>
                  <a:pt x="0" y="0"/>
                </a:moveTo>
                <a:lnTo>
                  <a:pt x="6723888" y="0"/>
                </a:lnTo>
              </a:path>
            </a:pathLst>
          </a:custGeom>
          <a:ln w="9525">
            <a:solidFill>
              <a:srgbClr val="CFEAFD"/>
            </a:solidFill>
          </a:ln>
        </p:spPr>
        <p:txBody>
          <a:bodyPr wrap="square" lIns="0" tIns="0" rIns="0" bIns="0" rtlCol="0"/>
          <a:lstStyle/>
          <a:p>
            <a:endParaRPr/>
          </a:p>
        </p:txBody>
      </p:sp>
      <p:sp>
        <p:nvSpPr>
          <p:cNvPr id="71" name="object 71"/>
          <p:cNvSpPr txBox="1"/>
          <p:nvPr/>
        </p:nvSpPr>
        <p:spPr>
          <a:xfrm>
            <a:off x="997407" y="5529783"/>
            <a:ext cx="635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DA3F9"/>
                </a:solidFill>
                <a:latin typeface="Arial"/>
                <a:cs typeface="Arial"/>
              </a:rPr>
              <a:t>-</a:t>
            </a:r>
            <a:endParaRPr sz="900">
              <a:latin typeface="Arial"/>
              <a:cs typeface="Arial"/>
            </a:endParaRPr>
          </a:p>
        </p:txBody>
      </p:sp>
      <p:sp>
        <p:nvSpPr>
          <p:cNvPr id="72" name="object 72"/>
          <p:cNvSpPr txBox="1"/>
          <p:nvPr/>
        </p:nvSpPr>
        <p:spPr>
          <a:xfrm>
            <a:off x="939876" y="5007609"/>
            <a:ext cx="1841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1</a:t>
            </a:r>
            <a:r>
              <a:rPr sz="900" spc="-10" dirty="0">
                <a:solidFill>
                  <a:srgbClr val="2DA3F9"/>
                </a:solidFill>
                <a:latin typeface="Arial"/>
                <a:cs typeface="Arial"/>
              </a:rPr>
              <a:t>.</a:t>
            </a:r>
            <a:r>
              <a:rPr sz="900" spc="-5" dirty="0">
                <a:solidFill>
                  <a:srgbClr val="2DA3F9"/>
                </a:solidFill>
                <a:latin typeface="Arial"/>
                <a:cs typeface="Arial"/>
              </a:rPr>
              <a:t>0</a:t>
            </a:r>
            <a:endParaRPr sz="900">
              <a:latin typeface="Arial"/>
              <a:cs typeface="Arial"/>
            </a:endParaRPr>
          </a:p>
        </p:txBody>
      </p:sp>
      <p:sp>
        <p:nvSpPr>
          <p:cNvPr id="73" name="object 73"/>
          <p:cNvSpPr txBox="1"/>
          <p:nvPr/>
        </p:nvSpPr>
        <p:spPr>
          <a:xfrm>
            <a:off x="939876" y="4485513"/>
            <a:ext cx="1841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2</a:t>
            </a:r>
            <a:r>
              <a:rPr sz="900" spc="-10" dirty="0">
                <a:solidFill>
                  <a:srgbClr val="2DA3F9"/>
                </a:solidFill>
                <a:latin typeface="Arial"/>
                <a:cs typeface="Arial"/>
              </a:rPr>
              <a:t>.</a:t>
            </a:r>
            <a:r>
              <a:rPr sz="900" spc="-5" dirty="0">
                <a:solidFill>
                  <a:srgbClr val="2DA3F9"/>
                </a:solidFill>
                <a:latin typeface="Arial"/>
                <a:cs typeface="Arial"/>
              </a:rPr>
              <a:t>0</a:t>
            </a:r>
            <a:endParaRPr sz="900">
              <a:latin typeface="Arial"/>
              <a:cs typeface="Arial"/>
            </a:endParaRPr>
          </a:p>
        </p:txBody>
      </p:sp>
      <p:sp>
        <p:nvSpPr>
          <p:cNvPr id="74" name="object 74"/>
          <p:cNvSpPr txBox="1"/>
          <p:nvPr/>
        </p:nvSpPr>
        <p:spPr>
          <a:xfrm>
            <a:off x="939876" y="3963416"/>
            <a:ext cx="1841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3</a:t>
            </a:r>
            <a:r>
              <a:rPr sz="900" spc="-10" dirty="0">
                <a:solidFill>
                  <a:srgbClr val="2DA3F9"/>
                </a:solidFill>
                <a:latin typeface="Arial"/>
                <a:cs typeface="Arial"/>
              </a:rPr>
              <a:t>.</a:t>
            </a:r>
            <a:r>
              <a:rPr sz="900" spc="-5" dirty="0">
                <a:solidFill>
                  <a:srgbClr val="2DA3F9"/>
                </a:solidFill>
                <a:latin typeface="Arial"/>
                <a:cs typeface="Arial"/>
              </a:rPr>
              <a:t>0</a:t>
            </a:r>
            <a:endParaRPr sz="900">
              <a:latin typeface="Arial"/>
              <a:cs typeface="Arial"/>
            </a:endParaRPr>
          </a:p>
        </p:txBody>
      </p:sp>
      <p:sp>
        <p:nvSpPr>
          <p:cNvPr id="75" name="object 75"/>
          <p:cNvSpPr txBox="1"/>
          <p:nvPr/>
        </p:nvSpPr>
        <p:spPr>
          <a:xfrm>
            <a:off x="939876" y="3441319"/>
            <a:ext cx="1841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4</a:t>
            </a:r>
            <a:r>
              <a:rPr sz="900" spc="-10" dirty="0">
                <a:solidFill>
                  <a:srgbClr val="2DA3F9"/>
                </a:solidFill>
                <a:latin typeface="Arial"/>
                <a:cs typeface="Arial"/>
              </a:rPr>
              <a:t>.</a:t>
            </a:r>
            <a:r>
              <a:rPr sz="900" spc="-5" dirty="0">
                <a:solidFill>
                  <a:srgbClr val="2DA3F9"/>
                </a:solidFill>
                <a:latin typeface="Arial"/>
                <a:cs typeface="Arial"/>
              </a:rPr>
              <a:t>0</a:t>
            </a:r>
            <a:endParaRPr sz="900">
              <a:latin typeface="Arial"/>
              <a:cs typeface="Arial"/>
            </a:endParaRPr>
          </a:p>
        </p:txBody>
      </p:sp>
      <p:sp>
        <p:nvSpPr>
          <p:cNvPr id="76" name="object 76"/>
          <p:cNvSpPr txBox="1"/>
          <p:nvPr/>
        </p:nvSpPr>
        <p:spPr>
          <a:xfrm>
            <a:off x="939876" y="2919476"/>
            <a:ext cx="1841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5</a:t>
            </a:r>
            <a:r>
              <a:rPr sz="900" spc="-10" dirty="0">
                <a:solidFill>
                  <a:srgbClr val="2DA3F9"/>
                </a:solidFill>
                <a:latin typeface="Arial"/>
                <a:cs typeface="Arial"/>
              </a:rPr>
              <a:t>.</a:t>
            </a:r>
            <a:r>
              <a:rPr sz="900" spc="-5" dirty="0">
                <a:solidFill>
                  <a:srgbClr val="2DA3F9"/>
                </a:solidFill>
                <a:latin typeface="Arial"/>
                <a:cs typeface="Arial"/>
              </a:rPr>
              <a:t>0</a:t>
            </a:r>
            <a:endParaRPr sz="900">
              <a:latin typeface="Arial"/>
              <a:cs typeface="Arial"/>
            </a:endParaRPr>
          </a:p>
        </p:txBody>
      </p:sp>
      <p:sp>
        <p:nvSpPr>
          <p:cNvPr id="77" name="object 77"/>
          <p:cNvSpPr txBox="1"/>
          <p:nvPr/>
        </p:nvSpPr>
        <p:spPr>
          <a:xfrm>
            <a:off x="939876" y="2397378"/>
            <a:ext cx="1841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6</a:t>
            </a:r>
            <a:r>
              <a:rPr sz="900" spc="-10" dirty="0">
                <a:solidFill>
                  <a:srgbClr val="2DA3F9"/>
                </a:solidFill>
                <a:latin typeface="Arial"/>
                <a:cs typeface="Arial"/>
              </a:rPr>
              <a:t>.</a:t>
            </a:r>
            <a:r>
              <a:rPr sz="900" spc="-5" dirty="0">
                <a:solidFill>
                  <a:srgbClr val="2DA3F9"/>
                </a:solidFill>
                <a:latin typeface="Arial"/>
                <a:cs typeface="Arial"/>
              </a:rPr>
              <a:t>0</a:t>
            </a:r>
            <a:endParaRPr sz="900">
              <a:latin typeface="Arial"/>
              <a:cs typeface="Arial"/>
            </a:endParaRPr>
          </a:p>
        </p:txBody>
      </p:sp>
      <p:sp>
        <p:nvSpPr>
          <p:cNvPr id="78" name="object 78"/>
          <p:cNvSpPr txBox="1"/>
          <p:nvPr/>
        </p:nvSpPr>
        <p:spPr>
          <a:xfrm>
            <a:off x="939876" y="1875282"/>
            <a:ext cx="1841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7</a:t>
            </a:r>
            <a:r>
              <a:rPr sz="900" spc="-10" dirty="0">
                <a:solidFill>
                  <a:srgbClr val="2DA3F9"/>
                </a:solidFill>
                <a:latin typeface="Arial"/>
                <a:cs typeface="Arial"/>
              </a:rPr>
              <a:t>.</a:t>
            </a:r>
            <a:r>
              <a:rPr sz="900" spc="-5" dirty="0">
                <a:solidFill>
                  <a:srgbClr val="2DA3F9"/>
                </a:solidFill>
                <a:latin typeface="Arial"/>
                <a:cs typeface="Arial"/>
              </a:rPr>
              <a:t>0</a:t>
            </a:r>
            <a:endParaRPr sz="900">
              <a:latin typeface="Arial"/>
              <a:cs typeface="Arial"/>
            </a:endParaRPr>
          </a:p>
        </p:txBody>
      </p:sp>
      <p:sp>
        <p:nvSpPr>
          <p:cNvPr id="79" name="object 79"/>
          <p:cNvSpPr txBox="1"/>
          <p:nvPr/>
        </p:nvSpPr>
        <p:spPr>
          <a:xfrm>
            <a:off x="1516125" y="5665723"/>
            <a:ext cx="57213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2013-2019</a:t>
            </a:r>
            <a:endParaRPr sz="900">
              <a:latin typeface="Arial"/>
              <a:cs typeface="Arial"/>
            </a:endParaRPr>
          </a:p>
        </p:txBody>
      </p:sp>
      <p:sp>
        <p:nvSpPr>
          <p:cNvPr id="80" name="object 80"/>
          <p:cNvSpPr txBox="1"/>
          <p:nvPr/>
        </p:nvSpPr>
        <p:spPr>
          <a:xfrm>
            <a:off x="2783204" y="5665723"/>
            <a:ext cx="27940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2</a:t>
            </a:r>
            <a:r>
              <a:rPr sz="900" spc="-15" dirty="0">
                <a:solidFill>
                  <a:srgbClr val="2DA3F9"/>
                </a:solidFill>
                <a:latin typeface="Arial"/>
                <a:cs typeface="Arial"/>
              </a:rPr>
              <a:t>0</a:t>
            </a:r>
            <a:r>
              <a:rPr sz="900" spc="-5" dirty="0">
                <a:solidFill>
                  <a:srgbClr val="2DA3F9"/>
                </a:solidFill>
                <a:latin typeface="Arial"/>
                <a:cs typeface="Arial"/>
              </a:rPr>
              <a:t>21</a:t>
            </a:r>
            <a:endParaRPr sz="900">
              <a:latin typeface="Arial"/>
              <a:cs typeface="Arial"/>
            </a:endParaRPr>
          </a:p>
        </p:txBody>
      </p:sp>
      <p:sp>
        <p:nvSpPr>
          <p:cNvPr id="81" name="object 81"/>
          <p:cNvSpPr txBox="1"/>
          <p:nvPr/>
        </p:nvSpPr>
        <p:spPr>
          <a:xfrm>
            <a:off x="3872610" y="5665723"/>
            <a:ext cx="34353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2</a:t>
            </a:r>
            <a:r>
              <a:rPr sz="900" spc="-15" dirty="0">
                <a:solidFill>
                  <a:srgbClr val="2DA3F9"/>
                </a:solidFill>
                <a:latin typeface="Arial"/>
                <a:cs typeface="Arial"/>
              </a:rPr>
              <a:t>0</a:t>
            </a:r>
            <a:r>
              <a:rPr sz="900" spc="-5" dirty="0">
                <a:solidFill>
                  <a:srgbClr val="2DA3F9"/>
                </a:solidFill>
                <a:latin typeface="Arial"/>
                <a:cs typeface="Arial"/>
              </a:rPr>
              <a:t>22e</a:t>
            </a:r>
            <a:endParaRPr sz="900">
              <a:latin typeface="Arial"/>
              <a:cs typeface="Arial"/>
            </a:endParaRPr>
          </a:p>
        </p:txBody>
      </p:sp>
      <p:sp>
        <p:nvSpPr>
          <p:cNvPr id="82" name="object 82"/>
          <p:cNvSpPr txBox="1"/>
          <p:nvPr/>
        </p:nvSpPr>
        <p:spPr>
          <a:xfrm>
            <a:off x="5009515" y="5665723"/>
            <a:ext cx="31178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2</a:t>
            </a:r>
            <a:r>
              <a:rPr sz="900" spc="-15" dirty="0">
                <a:solidFill>
                  <a:srgbClr val="2DA3F9"/>
                </a:solidFill>
                <a:latin typeface="Arial"/>
                <a:cs typeface="Arial"/>
              </a:rPr>
              <a:t>0</a:t>
            </a:r>
            <a:r>
              <a:rPr sz="900" spc="-5" dirty="0">
                <a:solidFill>
                  <a:srgbClr val="2DA3F9"/>
                </a:solidFill>
                <a:latin typeface="Arial"/>
                <a:cs typeface="Arial"/>
              </a:rPr>
              <a:t>23</a:t>
            </a:r>
            <a:r>
              <a:rPr sz="900" dirty="0">
                <a:solidFill>
                  <a:srgbClr val="2DA3F9"/>
                </a:solidFill>
                <a:latin typeface="Arial"/>
                <a:cs typeface="Arial"/>
              </a:rPr>
              <a:t>f</a:t>
            </a:r>
            <a:endParaRPr sz="900">
              <a:latin typeface="Arial"/>
              <a:cs typeface="Arial"/>
            </a:endParaRPr>
          </a:p>
        </p:txBody>
      </p:sp>
      <p:sp>
        <p:nvSpPr>
          <p:cNvPr id="83" name="object 83"/>
          <p:cNvSpPr txBox="1"/>
          <p:nvPr/>
        </p:nvSpPr>
        <p:spPr>
          <a:xfrm>
            <a:off x="6130544" y="5665723"/>
            <a:ext cx="31178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2</a:t>
            </a:r>
            <a:r>
              <a:rPr sz="900" spc="-15" dirty="0">
                <a:solidFill>
                  <a:srgbClr val="2DA3F9"/>
                </a:solidFill>
                <a:latin typeface="Arial"/>
                <a:cs typeface="Arial"/>
              </a:rPr>
              <a:t>0</a:t>
            </a:r>
            <a:r>
              <a:rPr sz="900" spc="-5" dirty="0">
                <a:solidFill>
                  <a:srgbClr val="2DA3F9"/>
                </a:solidFill>
                <a:latin typeface="Arial"/>
                <a:cs typeface="Arial"/>
              </a:rPr>
              <a:t>24</a:t>
            </a:r>
            <a:r>
              <a:rPr sz="900" dirty="0">
                <a:solidFill>
                  <a:srgbClr val="2DA3F9"/>
                </a:solidFill>
                <a:latin typeface="Arial"/>
                <a:cs typeface="Arial"/>
              </a:rPr>
              <a:t>f</a:t>
            </a:r>
            <a:endParaRPr sz="900">
              <a:latin typeface="Arial"/>
              <a:cs typeface="Arial"/>
            </a:endParaRPr>
          </a:p>
        </p:txBody>
      </p:sp>
      <p:sp>
        <p:nvSpPr>
          <p:cNvPr id="84" name="object 84"/>
          <p:cNvSpPr txBox="1"/>
          <p:nvPr/>
        </p:nvSpPr>
        <p:spPr>
          <a:xfrm>
            <a:off x="7251318" y="5665723"/>
            <a:ext cx="31178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2</a:t>
            </a:r>
            <a:r>
              <a:rPr sz="900" spc="-15" dirty="0">
                <a:solidFill>
                  <a:srgbClr val="2DA3F9"/>
                </a:solidFill>
                <a:latin typeface="Arial"/>
                <a:cs typeface="Arial"/>
              </a:rPr>
              <a:t>0</a:t>
            </a:r>
            <a:r>
              <a:rPr sz="900" spc="-5" dirty="0">
                <a:solidFill>
                  <a:srgbClr val="2DA3F9"/>
                </a:solidFill>
                <a:latin typeface="Arial"/>
                <a:cs typeface="Arial"/>
              </a:rPr>
              <a:t>25</a:t>
            </a:r>
            <a:r>
              <a:rPr sz="900" dirty="0">
                <a:solidFill>
                  <a:srgbClr val="2DA3F9"/>
                </a:solidFill>
                <a:latin typeface="Arial"/>
                <a:cs typeface="Arial"/>
              </a:rPr>
              <a:t>f</a:t>
            </a:r>
            <a:endParaRPr sz="900">
              <a:latin typeface="Arial"/>
              <a:cs typeface="Arial"/>
            </a:endParaRPr>
          </a:p>
        </p:txBody>
      </p:sp>
      <p:sp>
        <p:nvSpPr>
          <p:cNvPr id="85" name="object 85"/>
          <p:cNvSpPr/>
          <p:nvPr/>
        </p:nvSpPr>
        <p:spPr>
          <a:xfrm>
            <a:off x="1933955" y="5971032"/>
            <a:ext cx="58419" cy="58419"/>
          </a:xfrm>
          <a:custGeom>
            <a:avLst/>
            <a:gdLst/>
            <a:ahLst/>
            <a:cxnLst/>
            <a:rect l="l" t="t" r="r" b="b"/>
            <a:pathLst>
              <a:path w="58419" h="58420">
                <a:moveTo>
                  <a:pt x="57912" y="0"/>
                </a:moveTo>
                <a:lnTo>
                  <a:pt x="0" y="0"/>
                </a:lnTo>
                <a:lnTo>
                  <a:pt x="0" y="57912"/>
                </a:lnTo>
                <a:lnTo>
                  <a:pt x="57912" y="57912"/>
                </a:lnTo>
                <a:lnTo>
                  <a:pt x="57912" y="0"/>
                </a:lnTo>
                <a:close/>
              </a:path>
            </a:pathLst>
          </a:custGeom>
          <a:solidFill>
            <a:srgbClr val="0468B0"/>
          </a:solidFill>
        </p:spPr>
        <p:txBody>
          <a:bodyPr wrap="square" lIns="0" tIns="0" rIns="0" bIns="0" rtlCol="0"/>
          <a:lstStyle/>
          <a:p>
            <a:endParaRPr/>
          </a:p>
        </p:txBody>
      </p:sp>
      <p:sp>
        <p:nvSpPr>
          <p:cNvPr id="86" name="object 86"/>
          <p:cNvSpPr txBox="1"/>
          <p:nvPr/>
        </p:nvSpPr>
        <p:spPr>
          <a:xfrm>
            <a:off x="2002663" y="5910173"/>
            <a:ext cx="125730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World Bank (June</a:t>
            </a:r>
            <a:r>
              <a:rPr sz="900" spc="-35" dirty="0">
                <a:solidFill>
                  <a:srgbClr val="2DA3F9"/>
                </a:solidFill>
                <a:latin typeface="Arial"/>
                <a:cs typeface="Arial"/>
              </a:rPr>
              <a:t> </a:t>
            </a:r>
            <a:r>
              <a:rPr sz="900" spc="-5" dirty="0">
                <a:solidFill>
                  <a:srgbClr val="2DA3F9"/>
                </a:solidFill>
                <a:latin typeface="Arial"/>
                <a:cs typeface="Arial"/>
              </a:rPr>
              <a:t>2023)</a:t>
            </a:r>
            <a:endParaRPr sz="900">
              <a:latin typeface="Arial"/>
              <a:cs typeface="Arial"/>
            </a:endParaRPr>
          </a:p>
        </p:txBody>
      </p:sp>
      <p:sp>
        <p:nvSpPr>
          <p:cNvPr id="87" name="object 87"/>
          <p:cNvSpPr/>
          <p:nvPr/>
        </p:nvSpPr>
        <p:spPr>
          <a:xfrm>
            <a:off x="3465576" y="5971032"/>
            <a:ext cx="56515" cy="58419"/>
          </a:xfrm>
          <a:custGeom>
            <a:avLst/>
            <a:gdLst/>
            <a:ahLst/>
            <a:cxnLst/>
            <a:rect l="l" t="t" r="r" b="b"/>
            <a:pathLst>
              <a:path w="56514" h="58420">
                <a:moveTo>
                  <a:pt x="56387" y="0"/>
                </a:moveTo>
                <a:lnTo>
                  <a:pt x="0" y="0"/>
                </a:lnTo>
                <a:lnTo>
                  <a:pt x="0" y="57912"/>
                </a:lnTo>
                <a:lnTo>
                  <a:pt x="56387" y="57912"/>
                </a:lnTo>
                <a:lnTo>
                  <a:pt x="56387" y="0"/>
                </a:lnTo>
                <a:close/>
              </a:path>
            </a:pathLst>
          </a:custGeom>
          <a:solidFill>
            <a:srgbClr val="EC7C30"/>
          </a:solidFill>
        </p:spPr>
        <p:txBody>
          <a:bodyPr wrap="square" lIns="0" tIns="0" rIns="0" bIns="0" rtlCol="0"/>
          <a:lstStyle/>
          <a:p>
            <a:endParaRPr/>
          </a:p>
        </p:txBody>
      </p:sp>
      <p:sp>
        <p:nvSpPr>
          <p:cNvPr id="88" name="object 88"/>
          <p:cNvSpPr txBox="1"/>
          <p:nvPr/>
        </p:nvSpPr>
        <p:spPr>
          <a:xfrm>
            <a:off x="3534283" y="5910173"/>
            <a:ext cx="99758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DA3F9"/>
                </a:solidFill>
                <a:latin typeface="Arial"/>
                <a:cs typeface="Arial"/>
              </a:rPr>
              <a:t>OECD </a:t>
            </a:r>
            <a:r>
              <a:rPr sz="900" spc="-5" dirty="0">
                <a:solidFill>
                  <a:srgbClr val="2DA3F9"/>
                </a:solidFill>
                <a:latin typeface="Arial"/>
                <a:cs typeface="Arial"/>
              </a:rPr>
              <a:t>(June</a:t>
            </a:r>
            <a:r>
              <a:rPr sz="900" spc="-65" dirty="0">
                <a:solidFill>
                  <a:srgbClr val="2DA3F9"/>
                </a:solidFill>
                <a:latin typeface="Arial"/>
                <a:cs typeface="Arial"/>
              </a:rPr>
              <a:t> </a:t>
            </a:r>
            <a:r>
              <a:rPr sz="900" spc="-5" dirty="0">
                <a:solidFill>
                  <a:srgbClr val="2DA3F9"/>
                </a:solidFill>
                <a:latin typeface="Arial"/>
                <a:cs typeface="Arial"/>
              </a:rPr>
              <a:t>2023)</a:t>
            </a:r>
            <a:endParaRPr sz="900">
              <a:latin typeface="Arial"/>
              <a:cs typeface="Arial"/>
            </a:endParaRPr>
          </a:p>
        </p:txBody>
      </p:sp>
      <p:sp>
        <p:nvSpPr>
          <p:cNvPr id="89" name="object 89"/>
          <p:cNvSpPr/>
          <p:nvPr/>
        </p:nvSpPr>
        <p:spPr>
          <a:xfrm>
            <a:off x="4736591" y="5971032"/>
            <a:ext cx="56515" cy="58419"/>
          </a:xfrm>
          <a:custGeom>
            <a:avLst/>
            <a:gdLst/>
            <a:ahLst/>
            <a:cxnLst/>
            <a:rect l="l" t="t" r="r" b="b"/>
            <a:pathLst>
              <a:path w="56514" h="58420">
                <a:moveTo>
                  <a:pt x="56387" y="0"/>
                </a:moveTo>
                <a:lnTo>
                  <a:pt x="0" y="0"/>
                </a:lnTo>
                <a:lnTo>
                  <a:pt x="0" y="57912"/>
                </a:lnTo>
                <a:lnTo>
                  <a:pt x="56387" y="57912"/>
                </a:lnTo>
                <a:lnTo>
                  <a:pt x="56387" y="0"/>
                </a:lnTo>
                <a:close/>
              </a:path>
            </a:pathLst>
          </a:custGeom>
          <a:solidFill>
            <a:srgbClr val="A4A4A4"/>
          </a:solidFill>
        </p:spPr>
        <p:txBody>
          <a:bodyPr wrap="square" lIns="0" tIns="0" rIns="0" bIns="0" rtlCol="0"/>
          <a:lstStyle/>
          <a:p>
            <a:endParaRPr/>
          </a:p>
        </p:txBody>
      </p:sp>
      <p:sp>
        <p:nvSpPr>
          <p:cNvPr id="90" name="object 90"/>
          <p:cNvSpPr txBox="1"/>
          <p:nvPr/>
        </p:nvSpPr>
        <p:spPr>
          <a:xfrm>
            <a:off x="4805298" y="5910173"/>
            <a:ext cx="84518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IMF (April</a:t>
            </a:r>
            <a:r>
              <a:rPr sz="900" spc="-40" dirty="0">
                <a:solidFill>
                  <a:srgbClr val="2DA3F9"/>
                </a:solidFill>
                <a:latin typeface="Arial"/>
                <a:cs typeface="Arial"/>
              </a:rPr>
              <a:t> </a:t>
            </a:r>
            <a:r>
              <a:rPr sz="900" spc="-5" dirty="0">
                <a:solidFill>
                  <a:srgbClr val="2DA3F9"/>
                </a:solidFill>
                <a:latin typeface="Arial"/>
                <a:cs typeface="Arial"/>
              </a:rPr>
              <a:t>2023)</a:t>
            </a:r>
            <a:endParaRPr sz="900">
              <a:latin typeface="Arial"/>
              <a:cs typeface="Arial"/>
            </a:endParaRPr>
          </a:p>
        </p:txBody>
      </p:sp>
      <p:sp>
        <p:nvSpPr>
          <p:cNvPr id="91" name="object 91"/>
          <p:cNvSpPr/>
          <p:nvPr/>
        </p:nvSpPr>
        <p:spPr>
          <a:xfrm>
            <a:off x="5853684" y="5971032"/>
            <a:ext cx="58419" cy="58419"/>
          </a:xfrm>
          <a:custGeom>
            <a:avLst/>
            <a:gdLst/>
            <a:ahLst/>
            <a:cxnLst/>
            <a:rect l="l" t="t" r="r" b="b"/>
            <a:pathLst>
              <a:path w="58420" h="58420">
                <a:moveTo>
                  <a:pt x="57912" y="0"/>
                </a:moveTo>
                <a:lnTo>
                  <a:pt x="0" y="0"/>
                </a:lnTo>
                <a:lnTo>
                  <a:pt x="0" y="57912"/>
                </a:lnTo>
                <a:lnTo>
                  <a:pt x="57912" y="57912"/>
                </a:lnTo>
                <a:lnTo>
                  <a:pt x="57912" y="0"/>
                </a:lnTo>
                <a:close/>
              </a:path>
            </a:pathLst>
          </a:custGeom>
          <a:solidFill>
            <a:srgbClr val="FFC000"/>
          </a:solidFill>
        </p:spPr>
        <p:txBody>
          <a:bodyPr wrap="square" lIns="0" tIns="0" rIns="0" bIns="0" rtlCol="0"/>
          <a:lstStyle/>
          <a:p>
            <a:endParaRPr/>
          </a:p>
        </p:txBody>
      </p:sp>
      <p:sp>
        <p:nvSpPr>
          <p:cNvPr id="92" name="object 92"/>
          <p:cNvSpPr txBox="1"/>
          <p:nvPr/>
        </p:nvSpPr>
        <p:spPr>
          <a:xfrm>
            <a:off x="5923534" y="5910173"/>
            <a:ext cx="114363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DA3F9"/>
                </a:solidFill>
                <a:latin typeface="Arial"/>
                <a:cs typeface="Arial"/>
              </a:rPr>
              <a:t>UNDESA (June</a:t>
            </a:r>
            <a:r>
              <a:rPr sz="900" spc="-40" dirty="0">
                <a:solidFill>
                  <a:srgbClr val="2DA3F9"/>
                </a:solidFill>
                <a:latin typeface="Arial"/>
                <a:cs typeface="Arial"/>
              </a:rPr>
              <a:t> </a:t>
            </a:r>
            <a:r>
              <a:rPr sz="900" spc="-5" dirty="0">
                <a:solidFill>
                  <a:srgbClr val="2DA3F9"/>
                </a:solidFill>
                <a:latin typeface="Arial"/>
                <a:cs typeface="Arial"/>
              </a:rPr>
              <a:t>2023)</a:t>
            </a:r>
            <a:endParaRPr sz="900">
              <a:latin typeface="Arial"/>
              <a:cs typeface="Arial"/>
            </a:endParaRPr>
          </a:p>
        </p:txBody>
      </p:sp>
    </p:spTree>
    <p:extLst>
      <p:ext uri="{BB962C8B-B14F-4D97-AF65-F5344CB8AC3E}">
        <p14:creationId xmlns:p14="http://schemas.microsoft.com/office/powerpoint/2010/main" val="3060631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DE65C8-330B-F789-FE12-3AC02E7A0D4D}"/>
              </a:ext>
            </a:extLst>
          </p:cNvPr>
          <p:cNvSpPr>
            <a:spLocks noGrp="1"/>
          </p:cNvSpPr>
          <p:nvPr>
            <p:ph type="title"/>
          </p:nvPr>
        </p:nvSpPr>
        <p:spPr/>
        <p:txBody>
          <a:bodyPr>
            <a:normAutofit/>
          </a:bodyPr>
          <a:lstStyle/>
          <a:p>
            <a:r>
              <a:rPr lang="x-none" sz="2800" dirty="0"/>
              <a:t>Doanh nghiệp thành lập mới đã tăng trở lại ở hầu hết các ngành kinh tế; tuy vậy, mức tăng còn rất yếu, nhất là trong ngành công nghiệp.kinh doanh bất động sản vẫn giảm sâu.</a:t>
            </a:r>
          </a:p>
        </p:txBody>
      </p:sp>
      <p:graphicFrame>
        <p:nvGraphicFramePr>
          <p:cNvPr id="4" name="Content Placeholder 3">
            <a:extLst>
              <a:ext uri="{FF2B5EF4-FFF2-40B4-BE49-F238E27FC236}">
                <a16:creationId xmlns:a16="http://schemas.microsoft.com/office/drawing/2014/main" xmlns="" id="{4EB014FD-3E75-D3FD-822D-FB8CC4C73756}"/>
              </a:ext>
            </a:extLst>
          </p:cNvPr>
          <p:cNvGraphicFramePr>
            <a:graphicFrameLocks noGrp="1"/>
          </p:cNvGraphicFramePr>
          <p:nvPr>
            <p:ph idx="1"/>
            <p:extLst>
              <p:ext uri="{D42A27DB-BD31-4B8C-83A1-F6EECF244321}">
                <p14:modId xmlns:p14="http://schemas.microsoft.com/office/powerpoint/2010/main" val="267460221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3353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74A603-C63A-D559-0D28-09733CC7436A}"/>
              </a:ext>
            </a:extLst>
          </p:cNvPr>
          <p:cNvSpPr>
            <a:spLocks noGrp="1"/>
          </p:cNvSpPr>
          <p:nvPr>
            <p:ph type="title"/>
          </p:nvPr>
        </p:nvSpPr>
        <p:spPr/>
        <p:txBody>
          <a:bodyPr>
            <a:noAutofit/>
          </a:bodyPr>
          <a:lstStyle/>
          <a:p>
            <a:r>
              <a:rPr lang="x-none" sz="2800" dirty="0"/>
              <a:t>Doanh nghiệp quay lại hoạt động tiếp tục giảm, ngay cả trong các ngành dịch vụ được coi là động lực tăng trưởng của nền kinh tế</a:t>
            </a:r>
          </a:p>
        </p:txBody>
      </p:sp>
      <p:graphicFrame>
        <p:nvGraphicFramePr>
          <p:cNvPr id="4" name="Content Placeholder 3">
            <a:extLst>
              <a:ext uri="{FF2B5EF4-FFF2-40B4-BE49-F238E27FC236}">
                <a16:creationId xmlns:a16="http://schemas.microsoft.com/office/drawing/2014/main" xmlns="" id="{A2B54FCB-0CD8-5099-9CA0-11696C31749A}"/>
              </a:ext>
            </a:extLst>
          </p:cNvPr>
          <p:cNvGraphicFramePr>
            <a:graphicFrameLocks noGrp="1"/>
          </p:cNvGraphicFramePr>
          <p:nvPr>
            <p:ph idx="1"/>
            <p:extLst>
              <p:ext uri="{D42A27DB-BD31-4B8C-83A1-F6EECF244321}">
                <p14:modId xmlns:p14="http://schemas.microsoft.com/office/powerpoint/2010/main" val="35101265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2203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BF5643-8E6A-9C4E-20C7-DDB01F05228E}"/>
              </a:ext>
            </a:extLst>
          </p:cNvPr>
          <p:cNvSpPr>
            <a:spLocks noGrp="1"/>
          </p:cNvSpPr>
          <p:nvPr>
            <p:ph type="title"/>
          </p:nvPr>
        </p:nvSpPr>
        <p:spPr/>
        <p:txBody>
          <a:bodyPr>
            <a:normAutofit/>
          </a:bodyPr>
          <a:lstStyle/>
          <a:p>
            <a:r>
              <a:rPr lang="x-none" sz="2400" dirty="0"/>
              <a:t>Dn tạm dừng kinh doanh vẫn tiếp tục tăng mạnh ở hầu hết các ngành kinh tế, nhất là ở các ngànhđã và đang là động lực tăng trưởng của nền kinh tế.</a:t>
            </a:r>
          </a:p>
        </p:txBody>
      </p:sp>
      <p:graphicFrame>
        <p:nvGraphicFramePr>
          <p:cNvPr id="4" name="Content Placeholder 3">
            <a:extLst>
              <a:ext uri="{FF2B5EF4-FFF2-40B4-BE49-F238E27FC236}">
                <a16:creationId xmlns:a16="http://schemas.microsoft.com/office/drawing/2014/main" xmlns="" id="{EC26E755-1C65-0A65-8E35-F63787F2377F}"/>
              </a:ext>
            </a:extLst>
          </p:cNvPr>
          <p:cNvGraphicFramePr>
            <a:graphicFrameLocks noGrp="1"/>
          </p:cNvGraphicFramePr>
          <p:nvPr>
            <p:ph idx="1"/>
            <p:extLst>
              <p:ext uri="{D42A27DB-BD31-4B8C-83A1-F6EECF244321}">
                <p14:modId xmlns:p14="http://schemas.microsoft.com/office/powerpoint/2010/main" val="205772857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1142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AFBA9-C62E-3E8E-C565-B2F1E0F34040}"/>
              </a:ext>
            </a:extLst>
          </p:cNvPr>
          <p:cNvSpPr>
            <a:spLocks noGrp="1"/>
          </p:cNvSpPr>
          <p:nvPr>
            <p:ph type="title"/>
          </p:nvPr>
        </p:nvSpPr>
        <p:spPr/>
        <p:txBody>
          <a:bodyPr>
            <a:noAutofit/>
          </a:bodyPr>
          <a:lstStyle/>
          <a:p>
            <a:r>
              <a:rPr lang="x-none" sz="3200" dirty="0"/>
              <a:t>Doanh nghiệp hoàn tất thủ tục giải thể lại giảm, nhất là ở các ngành nông nghiệp, công nghiệp và xây dựng; nhưng lại tăng ở các ngành dịch vụ</a:t>
            </a:r>
          </a:p>
        </p:txBody>
      </p:sp>
      <p:graphicFrame>
        <p:nvGraphicFramePr>
          <p:cNvPr id="4" name="Content Placeholder 3">
            <a:extLst>
              <a:ext uri="{FF2B5EF4-FFF2-40B4-BE49-F238E27FC236}">
                <a16:creationId xmlns:a16="http://schemas.microsoft.com/office/drawing/2014/main" xmlns="" id="{31EF6266-9EDB-4D7B-0B31-EC245DEA6558}"/>
              </a:ext>
            </a:extLst>
          </p:cNvPr>
          <p:cNvGraphicFramePr>
            <a:graphicFrameLocks noGrp="1"/>
          </p:cNvGraphicFramePr>
          <p:nvPr>
            <p:ph idx="1"/>
            <p:extLst>
              <p:ext uri="{D42A27DB-BD31-4B8C-83A1-F6EECF244321}">
                <p14:modId xmlns:p14="http://schemas.microsoft.com/office/powerpoint/2010/main" val="207221274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9074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239371-F441-D7ED-149F-633BCE736BA7}"/>
              </a:ext>
            </a:extLst>
          </p:cNvPr>
          <p:cNvSpPr>
            <a:spLocks noGrp="1"/>
          </p:cNvSpPr>
          <p:nvPr>
            <p:ph type="title"/>
          </p:nvPr>
        </p:nvSpPr>
        <p:spPr/>
        <p:txBody>
          <a:bodyPr/>
          <a:lstStyle/>
          <a:p>
            <a:r>
              <a:rPr lang="x-none" dirty="0"/>
              <a:t>Những yếu tố tích cực</a:t>
            </a:r>
          </a:p>
        </p:txBody>
      </p:sp>
      <p:sp>
        <p:nvSpPr>
          <p:cNvPr id="3" name="Content Placeholder 2">
            <a:extLst>
              <a:ext uri="{FF2B5EF4-FFF2-40B4-BE49-F238E27FC236}">
                <a16:creationId xmlns:a16="http://schemas.microsoft.com/office/drawing/2014/main" xmlns="" id="{443EC4C7-5979-B6E2-12F5-320151C0DCAE}"/>
              </a:ext>
            </a:extLst>
          </p:cNvPr>
          <p:cNvSpPr>
            <a:spLocks noGrp="1"/>
          </p:cNvSpPr>
          <p:nvPr>
            <p:ph idx="1"/>
          </p:nvPr>
        </p:nvSpPr>
        <p:spPr/>
        <p:txBody>
          <a:bodyPr>
            <a:normAutofit fontScale="77500" lnSpcReduction="20000"/>
          </a:bodyPr>
          <a:lstStyle/>
          <a:p>
            <a:r>
              <a:rPr lang="x-none" dirty="0"/>
              <a:t>Cầu bên ngoài có thể cải thiện, (nhưng chưa nhiều).</a:t>
            </a:r>
          </a:p>
          <a:p>
            <a:r>
              <a:rPr lang="en-US" dirty="0" err="1"/>
              <a:t>Vn</a:t>
            </a:r>
            <a:r>
              <a:rPr lang="en-US" dirty="0"/>
              <a:t> </a:t>
            </a:r>
            <a:r>
              <a:rPr lang="en-US" dirty="0" err="1"/>
              <a:t>và</a:t>
            </a:r>
            <a:r>
              <a:rPr lang="en-US" dirty="0"/>
              <a:t> </a:t>
            </a:r>
            <a:r>
              <a:rPr lang="en-US" dirty="0" err="1"/>
              <a:t>Hoa</a:t>
            </a:r>
            <a:r>
              <a:rPr lang="en-US" dirty="0"/>
              <a:t> </a:t>
            </a:r>
            <a:r>
              <a:rPr lang="en-US" dirty="0" err="1"/>
              <a:t>kỳ</a:t>
            </a:r>
            <a:r>
              <a:rPr lang="en-US" dirty="0"/>
              <a:t> </a:t>
            </a:r>
            <a:r>
              <a:rPr lang="en-US" dirty="0" err="1"/>
              <a:t>thiết</a:t>
            </a:r>
            <a:r>
              <a:rPr lang="en-US" dirty="0"/>
              <a:t> </a:t>
            </a:r>
            <a:r>
              <a:rPr lang="en-US" dirty="0" err="1"/>
              <a:t>lập</a:t>
            </a:r>
            <a:r>
              <a:rPr lang="en-US" dirty="0"/>
              <a:t> </a:t>
            </a:r>
            <a:r>
              <a:rPr lang="en-US" dirty="0" err="1"/>
              <a:t>quan</a:t>
            </a:r>
            <a:r>
              <a:rPr lang="en-US" dirty="0"/>
              <a:t> </a:t>
            </a:r>
            <a:r>
              <a:rPr lang="en-US" dirty="0" err="1"/>
              <a:t>hệ</a:t>
            </a:r>
            <a:r>
              <a:rPr lang="en-US" dirty="0"/>
              <a:t> </a:t>
            </a:r>
            <a:r>
              <a:rPr lang="x-none" dirty="0"/>
              <a:t> đối tác chiến lược toàn diện.</a:t>
            </a:r>
          </a:p>
          <a:p>
            <a:r>
              <a:rPr lang="x-none" dirty="0"/>
              <a:t>Kinh tế vĩ mô tiếp tục giữ ổn định; lạm phát trong khả năng kiểm soát.</a:t>
            </a:r>
          </a:p>
          <a:p>
            <a:r>
              <a:rPr lang="x-none" dirty="0"/>
              <a:t>Xuất siêu tiếp tục duy trì;</a:t>
            </a:r>
          </a:p>
          <a:p>
            <a:r>
              <a:rPr lang="x-none" dirty="0"/>
              <a:t>Sản xuất nông nghiệp vẫn ổn định; và sản xuất công nghiệp phục hồi nhẹ; không còn tăng trưởng âm; nhất là ngành công nghiệp chế biến, chế tạo.</a:t>
            </a:r>
          </a:p>
          <a:p>
            <a:r>
              <a:rPr lang="x-none" dirty="0"/>
              <a:t>Giải ngân vốn đầu tư công tiếp tục được đẩy mạnh và có mức tăng trưởng cao; </a:t>
            </a:r>
          </a:p>
          <a:p>
            <a:r>
              <a:rPr lang="x-none" dirty="0"/>
              <a:t>Nghị quyết 98 sẽ được khẩn trương thực hiện một cách thực sự; nhiều dự án hạ tầng trong khu vực HCM sẽ được triển khải thực hiện(vành đai 3, biên hoà-đồng nai, sân bay Long thành….)</a:t>
            </a:r>
          </a:p>
          <a:p>
            <a:r>
              <a:rPr lang="x-none" dirty="0"/>
              <a:t>FDI có thể có cải thiện hơn nhờ cú hích của CSP với Hoa kỳ.</a:t>
            </a:r>
          </a:p>
          <a:p>
            <a:r>
              <a:rPr lang="x-none" dirty="0"/>
              <a:t>Chính sách Visa Du lịch quốc tế tiếp tục phát huy tác dụng; nên DLQT tiếp tục cải thiện, nhưng mức độ cải thiện thấp hơn mức của năm 2023 so vơí 2022.</a:t>
            </a:r>
          </a:p>
          <a:p>
            <a:endParaRPr lang="x-none" dirty="0"/>
          </a:p>
          <a:p>
            <a:endParaRPr lang="x-none" dirty="0"/>
          </a:p>
        </p:txBody>
      </p:sp>
    </p:spTree>
    <p:extLst>
      <p:ext uri="{BB962C8B-B14F-4D97-AF65-F5344CB8AC3E}">
        <p14:creationId xmlns:p14="http://schemas.microsoft.com/office/powerpoint/2010/main" val="1851084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89BB43-B304-08BB-310B-8EC813381017}"/>
              </a:ext>
            </a:extLst>
          </p:cNvPr>
          <p:cNvSpPr>
            <a:spLocks noGrp="1"/>
          </p:cNvSpPr>
          <p:nvPr>
            <p:ph type="title"/>
          </p:nvPr>
        </p:nvSpPr>
        <p:spPr/>
        <p:txBody>
          <a:bodyPr/>
          <a:lstStyle/>
          <a:p>
            <a:r>
              <a:rPr lang="en-US" dirty="0"/>
              <a:t>Y</a:t>
            </a:r>
            <a:r>
              <a:rPr lang="x-none" dirty="0"/>
              <a:t>ếu tố không tích cực</a:t>
            </a:r>
          </a:p>
        </p:txBody>
      </p:sp>
      <p:sp>
        <p:nvSpPr>
          <p:cNvPr id="3" name="Content Placeholder 2">
            <a:extLst>
              <a:ext uri="{FF2B5EF4-FFF2-40B4-BE49-F238E27FC236}">
                <a16:creationId xmlns:a16="http://schemas.microsoft.com/office/drawing/2014/main" xmlns="" id="{8117F75F-CF8F-B39A-9C89-50931DC9D5A4}"/>
              </a:ext>
            </a:extLst>
          </p:cNvPr>
          <p:cNvSpPr>
            <a:spLocks noGrp="1"/>
          </p:cNvSpPr>
          <p:nvPr>
            <p:ph idx="1"/>
          </p:nvPr>
        </p:nvSpPr>
        <p:spPr/>
        <p:txBody>
          <a:bodyPr>
            <a:normAutofit fontScale="77500" lnSpcReduction="20000"/>
          </a:bodyPr>
          <a:lstStyle/>
          <a:p>
            <a:r>
              <a:rPr lang="x-none" dirty="0"/>
              <a:t>Nhu cầu nhập khẩu từ bên ngoài vẫn còn thấp, nhất là từ các nước bạn hàng chủ yếu(Hoa kỳ, EU, Nhật bản, và cả trung quốc…); vân có dự đoán suy thoái ở một số quốc gia bạn hàng chủ yếu</a:t>
            </a:r>
          </a:p>
          <a:p>
            <a:r>
              <a:rPr lang="x-none" dirty="0"/>
              <a:t>Xuất khẩu vẫn khó khăn; xuất khẩu SP chế tác chế tạo; dù có cải thiện với mức không đáng kể</a:t>
            </a:r>
          </a:p>
          <a:p>
            <a:r>
              <a:rPr lang="x-none" dirty="0"/>
              <a:t>Các đối tác vẫn tiếp tục thắt chặt tiền tệ; lãi suất và lạm phát vãn cao hơn thông lệ và chuẩn mực phổ biến đang áp dụng; làm cho chúng ta không có dư địa giảm lãi suất và có thể gây nên biến động nhất định của tỷ giá.</a:t>
            </a:r>
          </a:p>
          <a:p>
            <a:r>
              <a:rPr lang="x-none" dirty="0"/>
              <a:t>Cầu trong nước vẫn có thể tiếp tục giảm do giảm thu nhập của người lao động và giảm giá trị tài sản (giá tài sản các loại còn thấp xa so với năm năm 2021-2022, và trước đai dịch).</a:t>
            </a:r>
          </a:p>
          <a:p>
            <a:r>
              <a:rPr lang="x-none" dirty="0"/>
              <a:t>Lãi suất không thể tiếp tục giảm; </a:t>
            </a:r>
          </a:p>
          <a:p>
            <a:r>
              <a:rPr lang="en-US" dirty="0"/>
              <a:t>C</a:t>
            </a:r>
            <a:r>
              <a:rPr lang="x-none" dirty="0"/>
              <a:t>ác hỗ trợ của nhà nước không còn.</a:t>
            </a:r>
          </a:p>
          <a:p>
            <a:r>
              <a:rPr lang="en-US" dirty="0"/>
              <a:t>T</a:t>
            </a:r>
            <a:r>
              <a:rPr lang="x-none" dirty="0"/>
              <a:t>hị trường bất động sản chưa phục hồi; nếu có cải thiện, vẫn không đáng kể.</a:t>
            </a:r>
          </a:p>
          <a:p>
            <a:endParaRPr lang="x-none" dirty="0"/>
          </a:p>
        </p:txBody>
      </p:sp>
    </p:spTree>
    <p:extLst>
      <p:ext uri="{BB962C8B-B14F-4D97-AF65-F5344CB8AC3E}">
        <p14:creationId xmlns:p14="http://schemas.microsoft.com/office/powerpoint/2010/main" val="1904821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2C8C9-8AA2-94D1-4F45-F3BA3BAF68FC}"/>
              </a:ext>
            </a:extLst>
          </p:cNvPr>
          <p:cNvSpPr>
            <a:spLocks noGrp="1"/>
          </p:cNvSpPr>
          <p:nvPr>
            <p:ph type="title"/>
          </p:nvPr>
        </p:nvSpPr>
        <p:spPr/>
        <p:txBody>
          <a:bodyPr/>
          <a:lstStyle/>
          <a:p>
            <a:r>
              <a:rPr lang="en-US" dirty="0"/>
              <a:t>Y</a:t>
            </a:r>
            <a:r>
              <a:rPr lang="x-none" dirty="0"/>
              <a:t>ếu tố không tích cực</a:t>
            </a:r>
          </a:p>
        </p:txBody>
      </p:sp>
      <p:sp>
        <p:nvSpPr>
          <p:cNvPr id="3" name="Content Placeholder 2">
            <a:extLst>
              <a:ext uri="{FF2B5EF4-FFF2-40B4-BE49-F238E27FC236}">
                <a16:creationId xmlns:a16="http://schemas.microsoft.com/office/drawing/2014/main" xmlns="" id="{6DE1C8D7-3EC4-025D-C950-0F780CA30386}"/>
              </a:ext>
            </a:extLst>
          </p:cNvPr>
          <p:cNvSpPr>
            <a:spLocks noGrp="1"/>
          </p:cNvSpPr>
          <p:nvPr>
            <p:ph idx="1"/>
          </p:nvPr>
        </p:nvSpPr>
        <p:spPr/>
        <p:txBody>
          <a:bodyPr>
            <a:normAutofit lnSpcReduction="10000"/>
          </a:bodyPr>
          <a:lstStyle/>
          <a:p>
            <a:r>
              <a:rPr lang="x-none" dirty="0"/>
              <a:t>Không có cải cách, cải thiện môi trường kinh doanh tạo thuận lợi, giảm rào cản, giảm chi phí cho hoạt động đầu tư kinh doanh;</a:t>
            </a:r>
          </a:p>
          <a:p>
            <a:r>
              <a:rPr lang="en-US" dirty="0"/>
              <a:t>T</a:t>
            </a:r>
            <a:r>
              <a:rPr lang="x-none" dirty="0"/>
              <a:t>ình trạng không dám làm, không dám giải quyết các vấn đề của doanh nghiệp của công chức vẫn không thay đổi cải thiện. </a:t>
            </a:r>
            <a:r>
              <a:rPr lang="en-US" dirty="0"/>
              <a:t>C</a:t>
            </a:r>
            <a:r>
              <a:rPr lang="x-none" dirty="0"/>
              <a:t>hi phí tuân thủ, chi phí không chính thức không giảm, thậm chí có tăng thêm.</a:t>
            </a:r>
          </a:p>
          <a:p>
            <a:r>
              <a:rPr lang="x-none" dirty="0"/>
              <a:t>Doanh nghiệp gia nhập thị trường vẫn thấp; rút khỏi thị trường có thể vẫn cao; đầu tư tư nhân chưa có khả năng tăng trở lại.</a:t>
            </a:r>
          </a:p>
          <a:p>
            <a:r>
              <a:rPr lang="x-none" dirty="0"/>
              <a:t>DỰ ĐOÁN GDP 2023 TĂNG KHÔNG QUÁ 5%, 2024 TĂNG KHOẢNG 5,5%.</a:t>
            </a:r>
            <a:br>
              <a:rPr lang="x-none" dirty="0"/>
            </a:br>
            <a:endParaRPr lang="x-none" dirty="0"/>
          </a:p>
          <a:p>
            <a:endParaRPr lang="x-none" dirty="0"/>
          </a:p>
        </p:txBody>
      </p:sp>
    </p:spTree>
    <p:extLst>
      <p:ext uri="{BB962C8B-B14F-4D97-AF65-F5344CB8AC3E}">
        <p14:creationId xmlns:p14="http://schemas.microsoft.com/office/powerpoint/2010/main" val="2369502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39F82-DE95-C77C-B734-180F279CA77D}"/>
              </a:ext>
            </a:extLst>
          </p:cNvPr>
          <p:cNvSpPr>
            <a:spLocks noGrp="1"/>
          </p:cNvSpPr>
          <p:nvPr>
            <p:ph type="title"/>
          </p:nvPr>
        </p:nvSpPr>
        <p:spPr/>
        <p:txBody>
          <a:bodyPr/>
          <a:lstStyle/>
          <a:p>
            <a:r>
              <a:rPr lang="x-none" dirty="0"/>
              <a:t>CÁM ƠN CÁC ANH, CHỊ!</a:t>
            </a:r>
          </a:p>
        </p:txBody>
      </p:sp>
      <p:sp>
        <p:nvSpPr>
          <p:cNvPr id="3" name="Text Placeholder 2">
            <a:extLst>
              <a:ext uri="{FF2B5EF4-FFF2-40B4-BE49-F238E27FC236}">
                <a16:creationId xmlns:a16="http://schemas.microsoft.com/office/drawing/2014/main" xmlns="" id="{A5A72D55-FA98-3BB4-A7CB-BB74ABB7A9FA}"/>
              </a:ext>
            </a:extLst>
          </p:cNvPr>
          <p:cNvSpPr>
            <a:spLocks noGrp="1"/>
          </p:cNvSpPr>
          <p:nvPr>
            <p:ph type="body" idx="1"/>
          </p:nvPr>
        </p:nvSpPr>
        <p:spPr/>
        <p:txBody>
          <a:bodyPr/>
          <a:lstStyle/>
          <a:p>
            <a:endParaRPr lang="x-none"/>
          </a:p>
        </p:txBody>
      </p:sp>
    </p:spTree>
    <p:extLst>
      <p:ext uri="{BB962C8B-B14F-4D97-AF65-F5344CB8AC3E}">
        <p14:creationId xmlns:p14="http://schemas.microsoft.com/office/powerpoint/2010/main" val="30872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91FBB-23FE-60D6-DBEC-B4E84E29235A}"/>
              </a:ext>
            </a:extLst>
          </p:cNvPr>
          <p:cNvSpPr>
            <a:spLocks noGrp="1"/>
          </p:cNvSpPr>
          <p:nvPr>
            <p:ph type="title"/>
          </p:nvPr>
        </p:nvSpPr>
        <p:spPr/>
        <p:txBody>
          <a:bodyPr>
            <a:noAutofit/>
          </a:bodyPr>
          <a:lstStyle/>
          <a:p>
            <a:r>
              <a:rPr lang="x-none" sz="3600" dirty="0"/>
              <a:t>Dự báo đó cũng trùng với báo cáo nghiên cứu dự đoán một thập kỷ mất mát đến năm 2030; năm 2030 TQ có thể chỉ tăng trưởng khoảng 3,2%.</a:t>
            </a:r>
          </a:p>
        </p:txBody>
      </p:sp>
      <p:pic>
        <p:nvPicPr>
          <p:cNvPr id="4" name="Content Placeholder 10">
            <a:extLst>
              <a:ext uri="{FF2B5EF4-FFF2-40B4-BE49-F238E27FC236}">
                <a16:creationId xmlns:a16="http://schemas.microsoft.com/office/drawing/2014/main" xmlns="" id="{82804391-1E17-7D2D-B7BB-57D65B5D4505}"/>
              </a:ext>
            </a:extLst>
          </p:cNvPr>
          <p:cNvPicPr>
            <a:picLocks noGrp="1" noChangeAspect="1"/>
          </p:cNvPicPr>
          <p:nvPr>
            <p:ph idx="1"/>
          </p:nvPr>
        </p:nvPicPr>
        <p:blipFill>
          <a:blip r:embed="rId2"/>
          <a:stretch>
            <a:fillRect/>
          </a:stretch>
        </p:blipFill>
        <p:spPr>
          <a:xfrm>
            <a:off x="1122211" y="1825625"/>
            <a:ext cx="9947577" cy="4351338"/>
          </a:xfrm>
          <a:prstGeom prst="rect">
            <a:avLst/>
          </a:prstGeom>
        </p:spPr>
      </p:pic>
    </p:spTree>
    <p:extLst>
      <p:ext uri="{BB962C8B-B14F-4D97-AF65-F5344CB8AC3E}">
        <p14:creationId xmlns:p14="http://schemas.microsoft.com/office/powerpoint/2010/main" val="122550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DAC9E-ADA2-268E-2D7C-D69E17285DEB}"/>
              </a:ext>
            </a:extLst>
          </p:cNvPr>
          <p:cNvSpPr>
            <a:spLocks noGrp="1"/>
          </p:cNvSpPr>
          <p:nvPr>
            <p:ph type="title"/>
          </p:nvPr>
        </p:nvSpPr>
        <p:spPr/>
        <p:txBody>
          <a:bodyPr/>
          <a:lstStyle/>
          <a:p>
            <a:r>
              <a:rPr lang="en-US" dirty="0"/>
              <a:t>L</a:t>
            </a:r>
            <a:r>
              <a:rPr lang="x-none" dirty="0"/>
              <a:t>ạm phát và lãi suất toàn cầu vẫn còn cao</a:t>
            </a:r>
          </a:p>
        </p:txBody>
      </p:sp>
      <p:sp>
        <p:nvSpPr>
          <p:cNvPr id="3" name="Content Placeholder 2">
            <a:extLst>
              <a:ext uri="{FF2B5EF4-FFF2-40B4-BE49-F238E27FC236}">
                <a16:creationId xmlns:a16="http://schemas.microsoft.com/office/drawing/2014/main" xmlns="" id="{45AD44D4-C1EF-311C-6F06-CBB2A8866240}"/>
              </a:ext>
            </a:extLst>
          </p:cNvPr>
          <p:cNvSpPr>
            <a:spLocks noGrp="1"/>
          </p:cNvSpPr>
          <p:nvPr>
            <p:ph idx="1"/>
          </p:nvPr>
        </p:nvSpPr>
        <p:spPr/>
        <p:txBody>
          <a:bodyPr>
            <a:normAutofit fontScale="92500" lnSpcReduction="20000"/>
          </a:bodyPr>
          <a:lstStyle/>
          <a:p>
            <a:r>
              <a:rPr lang="en-US" sz="2800" b="1" dirty="0" err="1">
                <a:latin typeface="Times New Roman" panose="02020603050405020304" pitchFamily="18" charset="0"/>
                <a:cs typeface="Times New Roman" panose="02020603050405020304" pitchFamily="18" charset="0"/>
              </a:rPr>
              <a:t>Lạm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(CPI)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giảm</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2022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5,5%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2023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3,7%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2024, </a:t>
            </a:r>
            <a:r>
              <a:rPr lang="en-US" sz="2800" i="1" dirty="0" err="1">
                <a:latin typeface="Times New Roman" panose="02020603050405020304" pitchFamily="18" charset="0"/>
                <a:cs typeface="Times New Roman" panose="02020603050405020304" pitchFamily="18" charset="0"/>
              </a:rPr>
              <a:t>theo</a:t>
            </a:r>
            <a:r>
              <a:rPr lang="en-US" sz="2800" i="1" dirty="0">
                <a:latin typeface="Times New Roman" panose="02020603050405020304" pitchFamily="18" charset="0"/>
                <a:cs typeface="Times New Roman" panose="02020603050405020304" pitchFamily="18" charset="0"/>
              </a:rPr>
              <a:t> WB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2,5%</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2025</a:t>
            </a:r>
            <a:r>
              <a:rPr lang="en-US" sz="2800" b="1" dirty="0">
                <a:latin typeface="Times New Roman" panose="02020603050405020304" pitchFamily="18" charset="0"/>
                <a:cs typeface="Times New Roman" panose="02020603050405020304" pitchFamily="18" charset="0"/>
              </a:rPr>
              <a:t>.</a:t>
            </a:r>
          </a:p>
          <a:p>
            <a:r>
              <a:rPr lang="x-none" dirty="0"/>
              <a:t>Lạm phát ở Mỹ, và châu âu có thể còn cao hơn, từ 4,5-5%; FED tháng 9 giữ ổn định lãi suất từ 5,25-5,5%; có thể tăng lãi suất thêm một lần năm 2023; các nước châu âu vẫn duy trì lãi suất cao; duy trì thắt chặt tiền tệ đến hết năm 2024. Chống lạm phát vẫn ưu tiên số 1.</a:t>
            </a:r>
          </a:p>
          <a:p>
            <a:r>
              <a:rPr lang="en-US" sz="2800" b="1" dirty="0">
                <a:latin typeface="Times New Roman" panose="02020603050405020304" pitchFamily="18" charset="0"/>
                <a:ea typeface="Calibri" panose="020F0502020204030204" pitchFamily="34" charset="0"/>
              </a:rPr>
              <a:t>G</a:t>
            </a:r>
            <a:r>
              <a:rPr lang="vi-VN" sz="2800" b="1" dirty="0">
                <a:latin typeface="Times New Roman" panose="02020603050405020304" pitchFamily="18" charset="0"/>
                <a:ea typeface="Calibri" panose="020F0502020204030204" pitchFamily="34" charset="0"/>
              </a:rPr>
              <a:t>iá cả, lạm phát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lãi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suất</a:t>
            </a:r>
            <a:r>
              <a:rPr lang="vi-VN" sz="2800" b="1" dirty="0">
                <a:latin typeface="Times New Roman" panose="02020603050405020304" pitchFamily="18" charset="0"/>
                <a:ea typeface="Calibri" panose="020F0502020204030204" pitchFamily="34" charset="0"/>
              </a:rPr>
              <a:t> toàn cầu </a:t>
            </a:r>
            <a:r>
              <a:rPr lang="en-US" sz="2800" b="1" dirty="0" err="1">
                <a:latin typeface="Times New Roman" panose="02020603050405020304" pitchFamily="18" charset="0"/>
                <a:ea typeface="Calibri" panose="020F0502020204030204" pitchFamily="34" charset="0"/>
              </a:rPr>
              <a:t>giảm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nhưng</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còn ở mức cao, </a:t>
            </a:r>
            <a:r>
              <a:rPr lang="vi-VN" sz="2800" b="1" dirty="0">
                <a:latin typeface="Times New Roman" panose="02020603050405020304" pitchFamily="18" charset="0"/>
                <a:ea typeface="Calibri" panose="020F0502020204030204" pitchFamily="34" charset="0"/>
              </a:rPr>
              <a:t>rủi ro tài chính</a:t>
            </a:r>
            <a:r>
              <a:rPr lang="vi-VN" sz="2800" dirty="0">
                <a:latin typeface="Times New Roman" panose="02020603050405020304" pitchFamily="18" charset="0"/>
                <a:ea typeface="Calibri" panose="020F0502020204030204" pitchFamily="34" charset="0"/>
              </a:rPr>
              <a:t> </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tiền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tệ</a:t>
            </a:r>
            <a:r>
              <a:rPr lang="en-US" sz="2800" b="1"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tăng</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khiến </a:t>
            </a:r>
            <a:r>
              <a:rPr lang="vi-VN" sz="2800" b="1" dirty="0">
                <a:latin typeface="Times New Roman" panose="02020603050405020304" pitchFamily="18" charset="0"/>
                <a:ea typeface="Calibri" panose="020F0502020204030204" pitchFamily="34" charset="0"/>
              </a:rPr>
              <a:t>tiến trình phục hồi kinh tế toàn cầu mong manh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hơn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chậm</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hơn</a:t>
            </a:r>
            <a:r>
              <a:rPr lang="en-US" sz="2800" dirty="0">
                <a:latin typeface="Times New Roman" panose="02020603050405020304" pitchFamily="18" charset="0"/>
                <a:ea typeface="Calibri" panose="020F0502020204030204" pitchFamily="34" charset="0"/>
              </a:rPr>
              <a:t>; </a:t>
            </a:r>
            <a:r>
              <a:rPr lang="vi-VN" sz="2800" u="sng" dirty="0">
                <a:latin typeface="Times New Roman" panose="02020603050405020304" pitchFamily="18" charset="0"/>
                <a:ea typeface="Calibri" panose="020F0502020204030204" pitchFamily="34" charset="0"/>
              </a:rPr>
              <a:t>tác động tiêu cực đến xuất khẩu, đầu tư, tiêu dùng</a:t>
            </a:r>
            <a:r>
              <a:rPr lang="en-US" sz="2800" u="sng" dirty="0">
                <a:latin typeface="Times New Roman" panose="02020603050405020304" pitchFamily="18" charset="0"/>
                <a:ea typeface="Calibri" panose="020F0502020204030204" pitchFamily="34" charset="0"/>
              </a:rPr>
              <a:t> </a:t>
            </a:r>
            <a:r>
              <a:rPr lang="vi-VN" sz="2800" u="sng" dirty="0">
                <a:latin typeface="Times New Roman" panose="02020603050405020304" pitchFamily="18" charset="0"/>
                <a:ea typeface="Calibri" panose="020F0502020204030204" pitchFamily="34" charset="0"/>
              </a:rPr>
              <a:t>và thị trường tài chính của Việt Nam.</a:t>
            </a:r>
          </a:p>
          <a:p>
            <a:r>
              <a:rPr lang="vi-VN" dirty="0">
                <a:latin typeface="Times New Roman" panose="02020603050405020304" pitchFamily="18" charset="0"/>
                <a:ea typeface="Calibri" panose="020F0502020204030204" pitchFamily="34" charset="0"/>
              </a:rPr>
              <a:t>Các yếu tố khác như: Chiến tranh Nga-ukr, cạnh tranh địa chính trị… và các hệ luỵ của chúng….</a:t>
            </a:r>
            <a:endParaRPr lang="vi-VN" sz="2800" dirty="0">
              <a:latin typeface="Times New Roman" panose="02020603050405020304" pitchFamily="18" charset="0"/>
              <a:ea typeface="Calibri" panose="020F0502020204030204" pitchFamily="34" charset="0"/>
            </a:endParaRPr>
          </a:p>
          <a:p>
            <a:pPr marL="0" indent="0">
              <a:buNone/>
            </a:pPr>
            <a:endParaRPr lang="en-US" sz="2800" u="sng" dirty="0">
              <a:latin typeface="Times New Roman" panose="02020603050405020304" pitchFamily="18" charset="0"/>
              <a:ea typeface="Calibri" panose="020F0502020204030204" pitchFamily="34" charset="0"/>
            </a:endParaRPr>
          </a:p>
          <a:p>
            <a:endParaRPr lang="x-none" dirty="0"/>
          </a:p>
          <a:p>
            <a:endParaRPr lang="x-none" dirty="0"/>
          </a:p>
        </p:txBody>
      </p:sp>
    </p:spTree>
    <p:extLst>
      <p:ext uri="{BB962C8B-B14F-4D97-AF65-F5344CB8AC3E}">
        <p14:creationId xmlns:p14="http://schemas.microsoft.com/office/powerpoint/2010/main" val="412979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BE8CB-5843-3C39-15F6-672A6640DE4E}"/>
              </a:ext>
            </a:extLst>
          </p:cNvPr>
          <p:cNvSpPr>
            <a:spLocks noGrp="1"/>
          </p:cNvSpPr>
          <p:nvPr>
            <p:ph type="title"/>
          </p:nvPr>
        </p:nvSpPr>
        <p:spPr/>
        <p:txBody>
          <a:bodyPr/>
          <a:lstStyle/>
          <a:p>
            <a:r>
              <a:rPr lang="x-none" dirty="0"/>
              <a:t>Kinh tế thế giới đang có các xu hướng mới;</a:t>
            </a:r>
          </a:p>
        </p:txBody>
      </p:sp>
      <p:sp>
        <p:nvSpPr>
          <p:cNvPr id="3" name="Content Placeholder 2">
            <a:extLst>
              <a:ext uri="{FF2B5EF4-FFF2-40B4-BE49-F238E27FC236}">
                <a16:creationId xmlns:a16="http://schemas.microsoft.com/office/drawing/2014/main" xmlns="" id="{C65B317E-7107-B9AE-751C-4F60BEBD6070}"/>
              </a:ext>
            </a:extLst>
          </p:cNvPr>
          <p:cNvSpPr>
            <a:spLocks noGrp="1"/>
          </p:cNvSpPr>
          <p:nvPr>
            <p:ph idx="1"/>
          </p:nvPr>
        </p:nvSpPr>
        <p:spPr/>
        <p:txBody>
          <a:bodyPr>
            <a:normAutofit fontScale="85000" lnSpcReduction="20000"/>
          </a:bodyPr>
          <a:lstStyle/>
          <a:p>
            <a:r>
              <a:rPr lang="x-none" dirty="0"/>
              <a:t>Thay đổi cơ cấu kinh tế theo hướng dịch vụ có vị trí ngày càng cao hơn;</a:t>
            </a:r>
          </a:p>
          <a:p>
            <a:r>
              <a:rPr lang="x-none" dirty="0"/>
              <a:t>Chuyển đổi số và kinh tế số; CNTT, TMDT, trí tuệ nhân tạo đang và sẽ trở thành các ngành chủ yếu;</a:t>
            </a:r>
          </a:p>
          <a:p>
            <a:r>
              <a:rPr lang="x-none" dirty="0"/>
              <a:t>Tăng trưởng xanh thể hiện qua chuyển dịch năng lượng, sản xuất xanh, các quy chuẩn, tiêu chuẩn xanh, giảm phát thải….sẽ ngày càng được áp dụng phổ biến đối với sản xuất và tiêu dùng trên toàn cầu.</a:t>
            </a:r>
          </a:p>
          <a:p>
            <a:r>
              <a:rPr lang="x-none" dirty="0"/>
              <a:t>Kinh tế tuần hoàn;</a:t>
            </a:r>
          </a:p>
          <a:p>
            <a:r>
              <a:rPr lang="en-US" dirty="0"/>
              <a:t>K</a:t>
            </a:r>
            <a:r>
              <a:rPr lang="x-none" dirty="0"/>
              <a:t>inh tế chia sẻ;</a:t>
            </a:r>
          </a:p>
          <a:p>
            <a:r>
              <a:rPr lang="en-US" dirty="0"/>
              <a:t>K</a:t>
            </a:r>
            <a:r>
              <a:rPr lang="x-none" dirty="0"/>
              <a:t>inh tế thông minh;</a:t>
            </a:r>
          </a:p>
          <a:p>
            <a:r>
              <a:rPr lang="x-none" dirty="0"/>
              <a:t>Chuyển dịch chuỗi cung ứng toàn cầu, nhất là trong các ngành công nghệ cao…(tách khỏi trung quốc, giảm lệ thuộc vào TQ), chủ yếu vì lý do an ninh và ổn định trong phát triển.</a:t>
            </a:r>
          </a:p>
          <a:p>
            <a:r>
              <a:rPr lang="x-none" dirty="0"/>
              <a:t>CÁC XU HƯỚNG MỚI TẠO CƠ HỘI CHO CHÚNG TA?</a:t>
            </a:r>
          </a:p>
        </p:txBody>
      </p:sp>
    </p:spTree>
    <p:extLst>
      <p:ext uri="{BB962C8B-B14F-4D97-AF65-F5344CB8AC3E}">
        <p14:creationId xmlns:p14="http://schemas.microsoft.com/office/powerpoint/2010/main" val="382515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84567-D415-FE13-008A-DE3633852675}"/>
              </a:ext>
            </a:extLst>
          </p:cNvPr>
          <p:cNvSpPr>
            <a:spLocks noGrp="1"/>
          </p:cNvSpPr>
          <p:nvPr>
            <p:ph type="title"/>
          </p:nvPr>
        </p:nvSpPr>
        <p:spPr/>
        <p:txBody>
          <a:bodyPr>
            <a:normAutofit/>
          </a:bodyPr>
          <a:lstStyle/>
          <a:p>
            <a:r>
              <a:rPr lang="x-none" sz="3600" dirty="0"/>
              <a:t>Tăng trưởng kinh tế của TQ đã giảm dần từ hơn 10 năm trước; và giảm khá nhanh từ khi đại dịch covid19</a:t>
            </a:r>
          </a:p>
        </p:txBody>
      </p:sp>
      <p:pic>
        <p:nvPicPr>
          <p:cNvPr id="6" name="Content Placeholder 5">
            <a:extLst>
              <a:ext uri="{FF2B5EF4-FFF2-40B4-BE49-F238E27FC236}">
                <a16:creationId xmlns:a16="http://schemas.microsoft.com/office/drawing/2014/main" xmlns="" id="{B5BB5060-5679-6F3C-CD1A-0EF7223AC692}"/>
              </a:ext>
            </a:extLst>
          </p:cNvPr>
          <p:cNvPicPr>
            <a:picLocks noGrp="1" noChangeAspect="1"/>
          </p:cNvPicPr>
          <p:nvPr>
            <p:ph idx="1"/>
          </p:nvPr>
        </p:nvPicPr>
        <p:blipFill>
          <a:blip r:embed="rId2"/>
          <a:stretch>
            <a:fillRect/>
          </a:stretch>
        </p:blipFill>
        <p:spPr>
          <a:xfrm>
            <a:off x="838200" y="1825625"/>
            <a:ext cx="10515599" cy="4351338"/>
          </a:xfrm>
          <a:prstGeom prst="rect">
            <a:avLst/>
          </a:prstGeom>
        </p:spPr>
      </p:pic>
    </p:spTree>
    <p:extLst>
      <p:ext uri="{BB962C8B-B14F-4D97-AF65-F5344CB8AC3E}">
        <p14:creationId xmlns:p14="http://schemas.microsoft.com/office/powerpoint/2010/main" val="1602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8D151C-45C2-A3BD-F508-F7A66D68D551}"/>
              </a:ext>
            </a:extLst>
          </p:cNvPr>
          <p:cNvSpPr>
            <a:spLocks noGrp="1"/>
          </p:cNvSpPr>
          <p:nvPr>
            <p:ph type="title"/>
          </p:nvPr>
        </p:nvSpPr>
        <p:spPr/>
        <p:txBody>
          <a:bodyPr/>
          <a:lstStyle/>
          <a:p>
            <a:r>
              <a:rPr lang="en-US" dirty="0"/>
              <a:t>X</a:t>
            </a:r>
            <a:r>
              <a:rPr lang="x-none" dirty="0"/>
              <a:t>uất khẩu và nhập khẩu đều suy giảm mạnh và tăng trưởng âm thời gian gần đây</a:t>
            </a:r>
          </a:p>
        </p:txBody>
      </p:sp>
      <p:pic>
        <p:nvPicPr>
          <p:cNvPr id="4" name="Content Placeholder 3">
            <a:extLst>
              <a:ext uri="{FF2B5EF4-FFF2-40B4-BE49-F238E27FC236}">
                <a16:creationId xmlns:a16="http://schemas.microsoft.com/office/drawing/2014/main" xmlns="" id="{33ADC9B4-27A4-95FB-5E13-6C5549DB309A}"/>
              </a:ext>
            </a:extLst>
          </p:cNvPr>
          <p:cNvPicPr>
            <a:picLocks noGrp="1" noChangeAspect="1"/>
          </p:cNvPicPr>
          <p:nvPr>
            <p:ph idx="1"/>
          </p:nvPr>
        </p:nvPicPr>
        <p:blipFill>
          <a:blip r:embed="rId2"/>
          <a:stretch>
            <a:fillRect/>
          </a:stretch>
        </p:blipFill>
        <p:spPr>
          <a:xfrm>
            <a:off x="838199" y="1825625"/>
            <a:ext cx="10515599" cy="4351338"/>
          </a:xfrm>
          <a:prstGeom prst="rect">
            <a:avLst/>
          </a:prstGeom>
        </p:spPr>
      </p:pic>
    </p:spTree>
    <p:extLst>
      <p:ext uri="{BB962C8B-B14F-4D97-AF65-F5344CB8AC3E}">
        <p14:creationId xmlns:p14="http://schemas.microsoft.com/office/powerpoint/2010/main" val="318055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F6987-3C75-E2BB-07D7-893E819A36E8}"/>
              </a:ext>
            </a:extLst>
          </p:cNvPr>
          <p:cNvSpPr>
            <a:spLocks noGrp="1"/>
          </p:cNvSpPr>
          <p:nvPr>
            <p:ph type="title"/>
          </p:nvPr>
        </p:nvSpPr>
        <p:spPr/>
        <p:txBody>
          <a:bodyPr>
            <a:noAutofit/>
          </a:bodyPr>
          <a:lstStyle/>
          <a:p>
            <a:r>
              <a:rPr lang="en-US" sz="2800" dirty="0"/>
              <a:t>C</a:t>
            </a:r>
            <a:r>
              <a:rPr lang="x-none" sz="2800" dirty="0"/>
              <a:t>hỉ số giá tiêu dùng và sản xuất giảm “âm”; có thể kéo dài, dẫn tới đình trệ kinh tế, có thể là thập kỷ mất mát đối với trung quốc.</a:t>
            </a:r>
          </a:p>
        </p:txBody>
      </p:sp>
      <p:pic>
        <p:nvPicPr>
          <p:cNvPr id="4" name="Content Placeholder 3">
            <a:extLst>
              <a:ext uri="{FF2B5EF4-FFF2-40B4-BE49-F238E27FC236}">
                <a16:creationId xmlns:a16="http://schemas.microsoft.com/office/drawing/2014/main" xmlns="" id="{B964E79F-D8A0-BABC-C497-8B318CD0C6A7}"/>
              </a:ext>
            </a:extLst>
          </p:cNvPr>
          <p:cNvPicPr>
            <a:picLocks noGrp="1" noChangeAspect="1"/>
          </p:cNvPicPr>
          <p:nvPr>
            <p:ph idx="1"/>
          </p:nvPr>
        </p:nvPicPr>
        <p:blipFill>
          <a:blip r:embed="rId3"/>
          <a:stretch>
            <a:fillRect/>
          </a:stretch>
        </p:blipFill>
        <p:spPr>
          <a:xfrm>
            <a:off x="838199" y="1825625"/>
            <a:ext cx="10515599" cy="4351338"/>
          </a:xfrm>
          <a:prstGeom prst="rect">
            <a:avLst/>
          </a:prstGeom>
        </p:spPr>
      </p:pic>
    </p:spTree>
    <p:extLst>
      <p:ext uri="{BB962C8B-B14F-4D97-AF65-F5344CB8AC3E}">
        <p14:creationId xmlns:p14="http://schemas.microsoft.com/office/powerpoint/2010/main" val="2448253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2806</TotalTime>
  <Words>2639</Words>
  <Application>Microsoft Office PowerPoint</Application>
  <PresentationFormat>Widescreen</PresentationFormat>
  <Paragraphs>132</Paragraphs>
  <Slides>37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Office Theme</vt:lpstr>
      <vt:lpstr>Tổng quan kinh tế 9 tháng đầu năm 2023 và suy ngẫm</vt:lpstr>
      <vt:lpstr>Tăng trưởng kinh tế Vn và một số bạn hàng chủ yếu 2023-2025</vt:lpstr>
      <vt:lpstr>Dự báo của 4 tổ chức quốc tế, WB, OECD, IMF và UNDESA đều dự báo năm 2024 và năm 2025 còn kém hơn năm 2023; và chưa thể phục hồi lại như thời trước đại dịch.</vt:lpstr>
      <vt:lpstr>Dự báo đó cũng trùng với báo cáo nghiên cứu dự đoán một thập kỷ mất mát đến năm 2030; năm 2030 TQ có thể chỉ tăng trưởng khoảng 3,2%.</vt:lpstr>
      <vt:lpstr>Lạm phát và lãi suất toàn cầu vẫn còn cao</vt:lpstr>
      <vt:lpstr>Kinh tế thế giới đang có các xu hướng mới;</vt:lpstr>
      <vt:lpstr>Tăng trưởng kinh tế của TQ đã giảm dần từ hơn 10 năm trước; và giảm khá nhanh từ khi đại dịch covid19</vt:lpstr>
      <vt:lpstr>Xuất khẩu và nhập khẩu đều suy giảm mạnh và tăng trưởng âm thời gian gần đây</vt:lpstr>
      <vt:lpstr>Chỉ số giá tiêu dùng và sản xuất giảm “âm”; có thể kéo dài, dẫn tới đình trệ kinh tế, có thể là thập kỷ mất mát đối với trung quốc.</vt:lpstr>
      <vt:lpstr>Số nợ xấu của các ngân hàng liên tục tang; lợi nhuận có xu hướng giảm</vt:lpstr>
      <vt:lpstr>Giá nhà đất liên tục suy giảm từ năm 2016 và giảm mức “âm” trong 2 năm gần đây… </vt:lpstr>
      <vt:lpstr>Tốc độ tang năng suất có xu hướng giảm và số người nghỉ hưu hang năm lớn hơn số người đến tuổi lao động; lực lượng lao động giảm.</vt:lpstr>
      <vt:lpstr>Tiềm năng tăng trưởng của TQ đang có xu hướng giảm xuống; tăng trưởng hàng năm có thể sẽ giảm dần</vt:lpstr>
      <vt:lpstr>Nhận xét tổng quát về các yếu tố bên ngoài 2023-2024</vt:lpstr>
      <vt:lpstr>KINH TẾ TRONG NƯỚC</vt:lpstr>
      <vt:lpstr>Tăng trưởng kinh tế 9 th.23 thấp nhất trừ 2 năm dịch bệnh; Thực trạng nền kinh tế có cải thiện nhưng rất chậm, khó có bứt phá trong quý IV; còn khoảng cách khá xa so với mục tiêu. Chưa tạo đà đủ mạnh cho năm 2024. </vt:lpstr>
      <vt:lpstr>Điểm sáng là hầu hết các ngành đều có tăng trưởng; tuy vậy, công nghiệp vẫn tăng trưởng thấp; dịch vụ vẫn tăng cao, nhưng xu hướng giảm. Các ngành liên quan đến du lịch đều tăng trưởng cao, so với 9th22!</vt:lpstr>
      <vt:lpstr>Xuất khẩu có cải thiện, nhưng vẫn giảm nhiều so với 2022; CN phục hồi dần, nhưng khá chậm.</vt:lpstr>
      <vt:lpstr>Sản xuất cn có dấu hiệu phục hồi từ tháng 5/2023; nhưng từ quý IV mới bắt đầu có tăng trưởng dương; khó có thể khôi phục lại như 2022 về trước. </vt:lpstr>
      <vt:lpstr>Tuy vậy, tốc độ tăng IPP và VA công nghiệp 9 tháng đầu năm 2023 là khá bất thường!.</vt:lpstr>
      <vt:lpstr>Đa số các sản phẩm CN chủ yếu đã tăng; CN chế biến chế tạo đã tăng 4,3%, vẫn thấp hơn nhiều so với trước đây; là bằng chứng về khả năng phục hồi chậm, tăng trưởng không cao trong 2023-2024.</vt:lpstr>
      <vt:lpstr>Dấu hiệu phục hồi xuất khẩu khá yếu, chưa rõ; và thực trạng xuất khẩu còn thấp xa so với các năm trước; chưa thể huy vọng có đột biến trong năm 2024.</vt:lpstr>
      <vt:lpstr>Chỉ một số ít măt hàng có tăng trưởng dương, gồm 4 SP nông nghiệp và 3SP cn(giấy và các SP từ giâý; máy ảnh, máy quay phim và phương tiện vận tải). Còn các mặt hàng khác đều đang giảm sâu; thuỷ sản vẫn âm gần 22%. Là bằng chứng XK tiếp tục khó khăn, và cơ hội phục hồi như trước còn xa vời.</vt:lpstr>
      <vt:lpstr>Dịch vụ được coi là động lực hy vọng nhất hiện nay; nhưng đang có xu hướng giảm; khó có thể cải thiện trong quý IV và năm 2024.</vt:lpstr>
      <vt:lpstr>Khách quốc tế (lượt khách)đến Vn năm 2023 cao hơn nhiều, có thể gấp 4 lần, so với năm 2022; tuy vậy, năm 2023 không có sự gia tăng đột biến như năm 2022</vt:lpstr>
      <vt:lpstr>Tốc độ tăng giảm dần, không còn thay đổi lớn qua từng tháng cũng như so với cùng kỳ. Nếu tháng 1/2023 số khách qt đến Vn cao gấp 44 lần so với tháng 1/22; thì tháng 9 con số này chỉ là 2,3 </vt:lpstr>
      <vt:lpstr>Chỉ có đầu tư công tăng mạnh; nhưng không dẫn dắt đầu tư tư nhân như mong đợi; đầu tư khác, nhất là tư nhân trong nước tăng rất thấp, chưa có dấu hiệu cải thiện. Tình hình có lẻ không có cải thiện đáng kể năm 2024.</vt:lpstr>
      <vt:lpstr>Tăng trưởng tín dụng thấp có tính lịch sử,mặc dầu NHNN đã nới lỏng tiền tệ tối đa có thể. Tình hình có lẻ chưa có cải thiện rõ nét trong năm 2023 và cả 2024</vt:lpstr>
      <vt:lpstr>Lạm phát tuy cao hơn trước, nhưng không phải là nỗi lo; không có cả lực đẩy và kéo làm nó biến động bất thường; và tiếp tục trong khả năng kiểm soát của chính phủ</vt:lpstr>
      <vt:lpstr>Doanh nghiệp thành lập mới đã tăng trở lại ở hầu hết các ngành kinh tế; tuy vậy, mức tăng còn rất yếu, nhất là trong ngành công nghiệp.kinh doanh bất động sản vẫn giảm sâu.</vt:lpstr>
      <vt:lpstr>Doanh nghiệp quay lại hoạt động tiếp tục giảm, ngay cả trong các ngành dịch vụ được coi là động lực tăng trưởng của nền kinh tế</vt:lpstr>
      <vt:lpstr>Dn tạm dừng kinh doanh vẫn tiếp tục tăng mạnh ở hầu hết các ngành kinh tế, nhất là ở các ngànhđã và đang là động lực tăng trưởng của nền kinh tế.</vt:lpstr>
      <vt:lpstr>Doanh nghiệp hoàn tất thủ tục giải thể lại giảm, nhất là ở các ngành nông nghiệp, công nghiệp và xây dựng; nhưng lại tăng ở các ngành dịch vụ</vt:lpstr>
      <vt:lpstr>Những yếu tố tích cực</vt:lpstr>
      <vt:lpstr>Yếu tố không tích cực</vt:lpstr>
      <vt:lpstr>Yếu tố không tích cực</vt:lpstr>
      <vt:lpstr>CÁM ƠN CÁC ANH, CHỊ!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Dự báo kinh tế năm 2024 và cơ hội cho doanh nghiệp việt nam</dc:title>
  <dc:creator>Cunghoa22@hotmail.com</dc:creator>
  <cp:lastModifiedBy>DELL</cp:lastModifiedBy>
  <cp:revision>56</cp:revision>
  <dcterms:created xsi:type="dcterms:W3CDTF">2023-09-24T06:50:39Z</dcterms:created>
  <dcterms:modified xsi:type="dcterms:W3CDTF">2023-10-10T08:04:37Z</dcterms:modified>
</cp:coreProperties>
</file>